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71" r:id="rId6"/>
    <p:sldId id="273" r:id="rId7"/>
    <p:sldId id="274" r:id="rId8"/>
    <p:sldId id="275" r:id="rId9"/>
    <p:sldId id="278" r:id="rId10"/>
    <p:sldId id="260" r:id="rId11"/>
    <p:sldId id="276" r:id="rId12"/>
    <p:sldId id="277" r:id="rId13"/>
    <p:sldId id="261" r:id="rId14"/>
    <p:sldId id="280" r:id="rId15"/>
    <p:sldId id="282" r:id="rId16"/>
    <p:sldId id="281" r:id="rId17"/>
    <p:sldId id="284" r:id="rId18"/>
    <p:sldId id="283" r:id="rId19"/>
    <p:sldId id="306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8" r:id="rId33"/>
    <p:sldId id="299" r:id="rId34"/>
    <p:sldId id="300" r:id="rId35"/>
    <p:sldId id="301" r:id="rId36"/>
    <p:sldId id="302" r:id="rId37"/>
    <p:sldId id="307" r:id="rId38"/>
    <p:sldId id="303" r:id="rId39"/>
    <p:sldId id="272" r:id="rId40"/>
    <p:sldId id="297" r:id="rId41"/>
    <p:sldId id="3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clrMru>
    <a:srgbClr val="4472C4"/>
    <a:srgbClr val="000000"/>
    <a:srgbClr val="FFFFF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>
    <p:restoredLeft sz="14.995%" autoAdjust="0"/>
    <p:restoredTop sz="90.841%" autoAdjust="0"/>
  </p:normalViewPr>
  <p:slideViewPr>
    <p:cSldViewPr snapToGrid="0">
      <p:cViewPr varScale="1">
        <p:scale>
          <a:sx n="57" d="100"/>
          <a:sy n="57" d="100"/>
        </p:scale>
        <p:origin x="58" y="5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slide" Target="slides/slide25.xml"/><Relationship Id="rId39" Type="http://purl.oclc.org/ooxml/officeDocument/relationships/slide" Target="slides/slide38.xml"/><Relationship Id="rId3" Type="http://purl.oclc.org/ooxml/officeDocument/relationships/slide" Target="slides/slide2.xml"/><Relationship Id="rId21" Type="http://purl.oclc.org/ooxml/officeDocument/relationships/slide" Target="slides/slide20.xml"/><Relationship Id="rId34" Type="http://purl.oclc.org/ooxml/officeDocument/relationships/slide" Target="slides/slide33.xml"/><Relationship Id="rId42" Type="http://purl.oclc.org/ooxml/officeDocument/relationships/slide" Target="slides/slide41.xml"/><Relationship Id="rId47" Type="http://purl.oclc.org/ooxml/officeDocument/relationships/tableStyles" Target="tableStyles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slide" Target="slides/slide24.xml"/><Relationship Id="rId33" Type="http://purl.oclc.org/ooxml/officeDocument/relationships/slide" Target="slides/slide32.xml"/><Relationship Id="rId38" Type="http://purl.oclc.org/ooxml/officeDocument/relationships/slide" Target="slides/slide37.xml"/><Relationship Id="rId46" Type="http://purl.oclc.org/ooxml/officeDocument/relationships/theme" Target="theme/theme1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slide" Target="slides/slide19.xml"/><Relationship Id="rId29" Type="http://purl.oclc.org/ooxml/officeDocument/relationships/slide" Target="slides/slide28.xml"/><Relationship Id="rId41" Type="http://purl.oclc.org/ooxml/officeDocument/relationships/slide" Target="slides/slide40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24" Type="http://purl.oclc.org/ooxml/officeDocument/relationships/slide" Target="slides/slide23.xml"/><Relationship Id="rId32" Type="http://purl.oclc.org/ooxml/officeDocument/relationships/slide" Target="slides/slide31.xml"/><Relationship Id="rId37" Type="http://purl.oclc.org/ooxml/officeDocument/relationships/slide" Target="slides/slide36.xml"/><Relationship Id="rId40" Type="http://purl.oclc.org/ooxml/officeDocument/relationships/slide" Target="slides/slide39.xml"/><Relationship Id="rId45" Type="http://purl.oclc.org/ooxml/officeDocument/relationships/viewProps" Target="viewProps.xml"/><Relationship Id="rId5" Type="http://purl.oclc.org/ooxml/officeDocument/relationships/slide" Target="slides/slide4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slide" Target="slides/slide27.xml"/><Relationship Id="rId36" Type="http://purl.oclc.org/ooxml/officeDocument/relationships/slide" Target="slides/slide35.xml"/><Relationship Id="rId10" Type="http://purl.oclc.org/ooxml/officeDocument/relationships/slide" Target="slides/slide9.xml"/><Relationship Id="rId19" Type="http://purl.oclc.org/ooxml/officeDocument/relationships/slide" Target="slides/slide18.xml"/><Relationship Id="rId31" Type="http://purl.oclc.org/ooxml/officeDocument/relationships/slide" Target="slides/slide30.xml"/><Relationship Id="rId44" Type="http://purl.oclc.org/ooxml/officeDocument/relationships/presProps" Target="presProps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slide" Target="slides/slide26.xml"/><Relationship Id="rId30" Type="http://purl.oclc.org/ooxml/officeDocument/relationships/slide" Target="slides/slide29.xml"/><Relationship Id="rId35" Type="http://purl.oclc.org/ooxml/officeDocument/relationships/slide" Target="slides/slide34.xml"/><Relationship Id="rId43" Type="http://purl.oclc.org/ooxml/officeDocument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D0E93-A79E-4E48-BBD9-877D0B03E02F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ED7F8-A0A2-43F5-BEED-47C4E428A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purl.oclc.org/ooxml/officeDocument/relationships/slide" Target="../slides/slide25.xml"/><Relationship Id="rId1" Type="http://purl.oclc.org/ooxml/officeDocument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purl.oclc.org/ooxml/officeDocument/relationships/slide" Target="../slides/slide27.xml"/><Relationship Id="rId1" Type="http://purl.oclc.org/ooxml/officeDocument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purl.oclc.org/ooxml/officeDocument/relationships/slide" Target="../slides/slide28.xml"/><Relationship Id="rId1" Type="http://purl.oclc.org/ooxml/officeDocument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purl.oclc.org/ooxml/officeDocument/relationships/slide" Target="../slides/slide29.xml"/><Relationship Id="rId1" Type="http://purl.oclc.org/ooxml/officeDocument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purl.oclc.org/ooxml/officeDocument/relationships/slide" Target="../slides/slide30.xml"/><Relationship Id="rId1" Type="http://purl.oclc.org/ooxml/officeDocument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purl.oclc.org/ooxml/officeDocument/relationships/slide" Target="../slides/slide33.xml"/><Relationship Id="rId1" Type="http://purl.oclc.org/ooxml/officeDocument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purl.oclc.org/ooxml/officeDocument/relationships/slide" Target="../slides/slide38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10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15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17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20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some kind of climbing the mountain images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73790"/>
      </p:ext>
    </p:extLst>
  </p:cSld>
  <p:clrMapOvr>
    <a:masterClrMapping/>
  </p:clrMapOvr>
</p:notes>
</file>

<file path=ppt/notesSlides/notesSlide1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Request / 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43927"/>
      </p:ext>
    </p:extLst>
  </p:cSld>
  <p:clrMapOvr>
    <a:masterClrMapping/>
  </p:clrMapOvr>
</p:notes>
</file>

<file path=ppt/notesSlides/notesSlide1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need </a:t>
            </a:r>
            <a:r>
              <a:rPr lang="en-US" dirty="0" err="1"/>
              <a:t>denormalizing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45073"/>
      </p:ext>
    </p:extLst>
  </p:cSld>
  <p:clrMapOvr>
    <a:masterClrMapping/>
  </p:clrMapOvr>
</p:notes>
</file>

<file path=ppt/notesSlides/notesSlide1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00612"/>
      </p:ext>
    </p:extLst>
  </p:cSld>
  <p:clrMapOvr>
    <a:masterClrMapping/>
  </p:clrMapOvr>
</p:notes>
</file>

<file path=ppt/notesSlides/notesSlide1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duplication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876"/>
      </p:ext>
    </p:extLst>
  </p:cSld>
  <p:clrMapOvr>
    <a:masterClrMapping/>
  </p:clrMapOvr>
</p:notes>
</file>

<file path=ppt/notesSlides/notesSlide1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 to keep track of the intent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98274"/>
      </p:ext>
    </p:extLst>
  </p:cSld>
  <p:clrMapOvr>
    <a:masterClrMapping/>
  </p:clrMapOvr>
</p:notes>
</file>

<file path=ppt/notesSlides/notesSlide1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36876"/>
      </p:ext>
    </p:extLst>
  </p:cSld>
  <p:clrMapOvr>
    <a:masterClrMapping/>
  </p:clrMapOvr>
</p:notes>
</file>

<file path=ppt/notesSlides/notesSlide1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61295"/>
      </p:ext>
    </p:extLst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about me …  </a:t>
            </a:r>
          </a:p>
          <a:p>
            <a:r>
              <a:rPr lang="en-US" dirty="0"/>
              <a:t>My experience</a:t>
            </a:r>
          </a:p>
          <a:p>
            <a:r>
              <a:rPr lang="en-US" dirty="0"/>
              <a:t>The steps in my learning process</a:t>
            </a:r>
          </a:p>
          <a:p>
            <a:r>
              <a:rPr lang="en-US" dirty="0"/>
              <a:t>But it can be useful for you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Learn from my mistakes  </a:t>
            </a:r>
          </a:p>
          <a:p>
            <a:r>
              <a:rPr lang="en-US" dirty="0">
                <a:sym typeface="Wingdings" panose="05000000000000000000" pitchFamily="2" charset="2"/>
              </a:rPr>
              <a:t>A bit about code, a bit about architecture, mostly about the learning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21451"/>
      </p:ext>
    </p:extLst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Graduated</a:t>
            </a:r>
          </a:p>
          <a:p>
            <a:r>
              <a:rPr lang="en-US" dirty="0"/>
              <a:t>OO Java</a:t>
            </a:r>
          </a:p>
          <a:p>
            <a:r>
              <a:rPr lang="en-US" dirty="0"/>
              <a:t>Learnt a bit about Design Patterns</a:t>
            </a:r>
          </a:p>
          <a:p>
            <a:r>
              <a:rPr lang="en-US" dirty="0"/>
              <a:t>Not much about real software engineering</a:t>
            </a:r>
          </a:p>
          <a:p>
            <a:endParaRPr lang="en-US" dirty="0"/>
          </a:p>
          <a:p>
            <a:r>
              <a:rPr lang="en-US" dirty="0"/>
              <a:t>Internship on the MS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50974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of study internship</a:t>
            </a:r>
          </a:p>
          <a:p>
            <a:r>
              <a:rPr lang="en-US" dirty="0"/>
              <a:t>E-commerce web apps / web agency … I was employee n°3 :P</a:t>
            </a:r>
          </a:p>
          <a:p>
            <a:r>
              <a:rPr lang="en-US" dirty="0"/>
              <a:t>Frontend / backend + shared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Frontend = ASP.NET 1.1 / </a:t>
            </a:r>
            <a:r>
              <a:rPr lang="en-US" dirty="0" err="1"/>
              <a:t>WebForms</a:t>
            </a:r>
            <a:endParaRPr lang="en-US" dirty="0"/>
          </a:p>
          <a:p>
            <a:r>
              <a:rPr lang="en-US" dirty="0"/>
              <a:t>Backoffice = ASP classic with </a:t>
            </a:r>
            <a:r>
              <a:rPr lang="en-US" dirty="0" err="1"/>
              <a:t>VbScript</a:t>
            </a:r>
            <a:endParaRPr lang="en-US" dirty="0"/>
          </a:p>
          <a:p>
            <a:r>
              <a:rPr lang="en-US" dirty="0"/>
              <a:t>SQL Server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“We use Stored Procedures because it’s more efficient”</a:t>
            </a:r>
          </a:p>
          <a:p>
            <a:r>
              <a:rPr lang="en-US" dirty="0"/>
              <a:t>I’ll skip over the (lack of) proper engineering practices (SourceSafe, shared </a:t>
            </a:r>
            <a:r>
              <a:rPr lang="en-US" dirty="0" err="1"/>
              <a:t>db</a:t>
            </a:r>
            <a:r>
              <a:rPr lang="en-US" dirty="0"/>
              <a:t> for developments, no CI … )</a:t>
            </a:r>
          </a:p>
          <a:p>
            <a:r>
              <a:rPr lang="en-US" dirty="0"/>
              <a:t>The process : 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Design most of the relational model up front (but very inspired / copy-pasted from previous e-commerce projects)</a:t>
            </a:r>
          </a:p>
          <a:p>
            <a:pPr marL="171450" indent="-171450">
              <a:buFontTx/>
              <a:buChar char="-"/>
            </a:pPr>
            <a:r>
              <a:rPr lang="en-US" dirty="0"/>
              <a:t>Update it sometimes when needed</a:t>
            </a:r>
          </a:p>
          <a:p>
            <a:pPr marL="171450" indent="-171450">
              <a:buFontTx/>
              <a:buChar char="-"/>
            </a:pPr>
            <a:r>
              <a:rPr lang="en-US" dirty="0"/>
              <a:t>Create (lots of) stored procedures for every possible action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works ok 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work mostly alone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can fit everything in your head</a:t>
            </a:r>
          </a:p>
          <a:p>
            <a:pPr marL="171450" indent="-171450">
              <a:buFontTx/>
              <a:buChar char="-"/>
            </a:pPr>
            <a:r>
              <a:rPr lang="en-US" dirty="0"/>
              <a:t>It’s the initial version and everything is fresh in your head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It’s hard : 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Adding new stuff in </a:t>
            </a:r>
            <a:r>
              <a:rPr lang="en-US" dirty="0" err="1"/>
              <a:t>db</a:t>
            </a:r>
            <a:r>
              <a:rPr lang="en-US" dirty="0"/>
              <a:t> model : translations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T-SQL :-/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Automated tests !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Most tables: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sense only to admin (catalogue / category administrations)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sense only to web site (cart, user info)</a:t>
            </a:r>
          </a:p>
          <a:p>
            <a:pPr marL="171450" indent="-171450">
              <a:buFontTx/>
              <a:buChar char="-"/>
            </a:pPr>
            <a:r>
              <a:rPr lang="en-US" dirty="0"/>
              <a:t>Have a mixture of both … (article with flag “published”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Patterns/anti patterns :</a:t>
            </a:r>
          </a:p>
          <a:p>
            <a:pPr marL="0" indent="0">
              <a:buFontTx/>
              <a:buNone/>
            </a:pPr>
            <a:r>
              <a:rPr lang="en-US" dirty="0"/>
              <a:t>- Database integration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You tend to over-engineer things / find workaround to avoid changing things because changing is hard … and there are no automated tests :-/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TODO : a </a:t>
            </a:r>
            <a:r>
              <a:rPr lang="en-US" dirty="0" err="1"/>
              <a:t>db</a:t>
            </a:r>
            <a:r>
              <a:rPr lang="en-US" dirty="0"/>
              <a:t> model with lots of tables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2787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such an ideal case, the architecture, the tech stack do not really matter … do whatever floats your boat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48070"/>
      </p:ext>
    </p:extLst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Years later , other company</a:t>
            </a:r>
          </a:p>
          <a:p>
            <a:r>
              <a:rPr lang="en-US" dirty="0"/>
              <a:t>“the shared database” </a:t>
            </a:r>
          </a:p>
          <a:p>
            <a:r>
              <a:rPr lang="en-US" dirty="0"/>
              <a:t>One single database + replicated copies in several places. (actually, another </a:t>
            </a:r>
            <a:r>
              <a:rPr lang="en-US" dirty="0" err="1"/>
              <a:t>db</a:t>
            </a:r>
            <a:r>
              <a:rPr lang="en-US" dirty="0"/>
              <a:t> “</a:t>
            </a:r>
            <a:r>
              <a:rPr lang="en-US" dirty="0" err="1"/>
              <a:t>metadatabase</a:t>
            </a:r>
            <a:r>
              <a:rPr lang="en-US" dirty="0"/>
              <a:t>” with info about the database … version schema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+ tools to actually manage the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The source of truth, shared between app.</a:t>
            </a:r>
          </a:p>
          <a:p>
            <a:r>
              <a:rPr lang="en-US" dirty="0"/>
              <a:t>The database committee: change </a:t>
            </a:r>
            <a:r>
              <a:rPr lang="en-US" dirty="0" err="1"/>
              <a:t>requestes</a:t>
            </a:r>
            <a:r>
              <a:rPr lang="en-US" dirty="0"/>
              <a:t> are analyzed and accepted or rejected monthly … </a:t>
            </a:r>
          </a:p>
          <a:p>
            <a:r>
              <a:rPr lang="en-US" dirty="0"/>
              <a:t>Dev Db Version &gt; Prod version …. Synchronization for deployments </a:t>
            </a:r>
          </a:p>
          <a:p>
            <a:endParaRPr lang="en-US" dirty="0"/>
          </a:p>
          <a:p>
            <a:r>
              <a:rPr lang="en-US" dirty="0"/>
              <a:t>It totally sucks !</a:t>
            </a:r>
          </a:p>
          <a:p>
            <a:endParaRPr lang="en-US" dirty="0"/>
          </a:p>
          <a:p>
            <a:r>
              <a:rPr lang="en-US" dirty="0"/>
              <a:t>Db changes requested by Business Analysts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37067"/>
      </p:ext>
    </p:extLst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you’ve reached that point, it’s going to be hard to keep on producing value</a:t>
            </a:r>
          </a:p>
          <a:p>
            <a:endParaRPr lang="en-US" dirty="0"/>
          </a:p>
          <a:p>
            <a:r>
              <a:rPr lang="en-US" dirty="0"/>
              <a:t>I’d like to tell you we moved out of that mess … but I quit U_U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85032"/>
      </p:ext>
    </p:extLst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of study internship</a:t>
            </a:r>
          </a:p>
          <a:p>
            <a:r>
              <a:rPr lang="en-US" dirty="0"/>
              <a:t>E-commerce web apps / web agency … I was employee n°3 :P</a:t>
            </a:r>
          </a:p>
          <a:p>
            <a:r>
              <a:rPr lang="en-US" dirty="0"/>
              <a:t>Frontend / backend + shared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Frontend = ASP.NET 1.1 / </a:t>
            </a:r>
            <a:r>
              <a:rPr lang="en-US" dirty="0" err="1"/>
              <a:t>WebForms</a:t>
            </a:r>
            <a:endParaRPr lang="en-US" dirty="0"/>
          </a:p>
          <a:p>
            <a:r>
              <a:rPr lang="en-US" dirty="0"/>
              <a:t>Backoffice = ASP classic with </a:t>
            </a:r>
            <a:r>
              <a:rPr lang="en-US" dirty="0" err="1"/>
              <a:t>VbScript</a:t>
            </a:r>
            <a:endParaRPr lang="en-US" dirty="0"/>
          </a:p>
          <a:p>
            <a:r>
              <a:rPr lang="en-US" dirty="0"/>
              <a:t>SQL Server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“We use Stored Procedures because it’s more efficient”</a:t>
            </a:r>
          </a:p>
          <a:p>
            <a:r>
              <a:rPr lang="en-US" dirty="0"/>
              <a:t>I’ll skip over the (lack of) proper engineering practices (SourceSafe, shared </a:t>
            </a:r>
            <a:r>
              <a:rPr lang="en-US" dirty="0" err="1"/>
              <a:t>db</a:t>
            </a:r>
            <a:r>
              <a:rPr lang="en-US" dirty="0"/>
              <a:t> for developments, no CI … )</a:t>
            </a:r>
          </a:p>
          <a:p>
            <a:r>
              <a:rPr lang="en-US" dirty="0"/>
              <a:t>The process : 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Design most of the relational model up front (but very inspired / copy-pasted from previous e-commerce projects)</a:t>
            </a:r>
          </a:p>
          <a:p>
            <a:pPr marL="171450" indent="-171450">
              <a:buFontTx/>
              <a:buChar char="-"/>
            </a:pPr>
            <a:r>
              <a:rPr lang="en-US" dirty="0"/>
              <a:t>Update it sometimes when needed</a:t>
            </a:r>
          </a:p>
          <a:p>
            <a:pPr marL="171450" indent="-171450">
              <a:buFontTx/>
              <a:buChar char="-"/>
            </a:pPr>
            <a:r>
              <a:rPr lang="en-US" dirty="0"/>
              <a:t>Create (lots of) stored procedures for every possible action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works ok 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work mostly alone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can fit everything in your head</a:t>
            </a:r>
          </a:p>
          <a:p>
            <a:pPr marL="171450" indent="-171450">
              <a:buFontTx/>
              <a:buChar char="-"/>
            </a:pPr>
            <a:r>
              <a:rPr lang="en-US" dirty="0"/>
              <a:t>It’s the initial version and everything is fresh in your head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It’s hard : 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Adding new stuff in </a:t>
            </a:r>
            <a:r>
              <a:rPr lang="en-US" dirty="0" err="1"/>
              <a:t>db</a:t>
            </a:r>
            <a:r>
              <a:rPr lang="en-US" dirty="0"/>
              <a:t> model : translations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T-SQL :-/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Automated tests !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Most tables: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sense only to admin (catalogue / category administrations)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sense only to web site (cart, user info)</a:t>
            </a:r>
          </a:p>
          <a:p>
            <a:pPr marL="171450" indent="-171450">
              <a:buFontTx/>
              <a:buChar char="-"/>
            </a:pPr>
            <a:r>
              <a:rPr lang="en-US" dirty="0"/>
              <a:t>Have a mixture of both … (article with flag “published”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Patterns/anti patterns :</a:t>
            </a:r>
          </a:p>
          <a:p>
            <a:pPr marL="0" indent="0">
              <a:buFontTx/>
              <a:buNone/>
            </a:pPr>
            <a:r>
              <a:rPr lang="en-US" dirty="0"/>
              <a:t>- Database integration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You tend to over-engineer things / find workaround to avoid changing things because changing is hard … and there are no automated tests :-/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TODO : a </a:t>
            </a:r>
            <a:r>
              <a:rPr lang="en-US" dirty="0" err="1"/>
              <a:t>db</a:t>
            </a:r>
            <a:r>
              <a:rPr lang="en-US" dirty="0"/>
              <a:t> model with lots of tables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15541"/>
      </p:ext>
    </p:extLst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99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0D1C-DD1E-4811-9600-759AFC973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BC2B3-2BF0-4680-8488-E49D5C5A0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68340-2A79-46AD-A022-EF573A8E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09/08/2018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8D838-A73A-4059-9E99-1D16A987C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F7357-C55F-4916-8F97-5DFC9848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48D6-074E-4FDE-88B0-D6BD566FE8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790474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7492-CC1C-49A3-90F9-1702211A3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04DDA8-CD18-45F4-AB02-F10BB13F0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0B2D1-0630-4B62-9C1B-4E97A76F8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CFFD-526A-4968-AEB7-DBD6A53DBBB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6EF0D-468E-46FF-9A5E-0F1875E1E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F7681-CBBA-416B-A60E-EE929BD6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48D6-074E-4FDE-88B0-D6BD566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65465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0EBA22-3A82-4781-9C67-F682C963A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87FB4-D185-434F-9EA4-E9BE7FA95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EB7A5-4DA5-4F6A-99F5-3506EFF7D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CFFD-526A-4968-AEB7-DBD6A53DBBB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C0606-2CE4-4751-94FA-88A61F90D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53C79-B764-4B0B-AB52-3FD07A86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48D6-074E-4FDE-88B0-D6BD566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42179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0F5F-5271-49D0-8D74-A21EBCE8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66572-DAEC-4573-AC38-69CB774EB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B0A61-EE9D-4DB9-95E3-E14E1F484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CFFD-526A-4968-AEB7-DBD6A53DBBB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3C4E6-D937-4B47-A47F-A26F3B73F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2EA49-4F14-4F3B-8696-FD0D9AF8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48D6-074E-4FDE-88B0-D6BD566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70398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E8819-CF4B-4877-A1B8-20D5C177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30142-8C6B-49F1-BF28-0A163DC83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%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29EF5-3F33-4B6A-B0F8-952B27266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CFFD-526A-4968-AEB7-DBD6A53DBBB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EF0D0-8755-4A81-A85A-C63841E4B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A65A9-D464-4796-8CD5-D460D29F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48D6-074E-4FDE-88B0-D6BD566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44490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AEA3-2DE8-4B75-A149-18BEC01E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55695-E2E5-42D5-9444-4EAC311FB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DC9D8-937C-4F9B-AF09-7A3877477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6D600-8000-4AEF-B643-683B187D9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CFFD-526A-4968-AEB7-DBD6A53DBBB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FB767-C291-4A91-A646-377757ED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2A3E2-CE8F-4879-AB26-B63D40AB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48D6-074E-4FDE-88B0-D6BD566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64966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B4B8-046B-49DA-A53C-28D70D265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89061-D6A6-4136-8720-ED52BC95B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2C49B-8E28-4ABA-9F88-E93CCEDD5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8E451-DD09-4620-8211-A31538916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46F525-1FA3-4CA9-AC5F-7BF68C6C0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0C02C7-10DE-4557-95A4-651E4D00E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CFFD-526A-4968-AEB7-DBD6A53DBBB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39F372-429F-4116-82F7-336E5E2B8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18EF34-747B-4C06-BD18-712525CB0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48D6-074E-4FDE-88B0-D6BD566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18625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E509-5498-4BB9-99CA-279887416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A30FE1-17BC-476B-B1A1-4763B3ED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CFFD-526A-4968-AEB7-DBD6A53DBBB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24726-5E0A-4FAE-8295-7E19DE77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F1B95-36A1-4A0C-A250-66021AE0B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48D6-074E-4FDE-88B0-D6BD566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94269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5F3B6A-C399-4D54-B750-484F660C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CFFD-526A-4968-AEB7-DBD6A53DBBB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1B2BCF-7A3B-4AFA-A7F3-9706809D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1DCA7-F901-4B5A-ADAC-26991204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48D6-074E-4FDE-88B0-D6BD566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46864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685C1-1015-4129-8E25-E7EE7FAF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00772-0F17-4D28-8E96-C5C4BAE99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6E34F-FD2F-4447-ADEC-A7B0AF42B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31EA6-0CD5-49B2-AF51-53EDD033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CFFD-526A-4968-AEB7-DBD6A53DBBB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B9A1B-8B6E-4EDD-9D14-928EA510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8D7F9-C00F-45DA-9EAF-251CE5A7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48D6-074E-4FDE-88B0-D6BD566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51237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1F31-24B2-45E3-8599-7903CDE6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65A8E9-AFFA-40AD-97EE-2D304B4342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EF01B-77D7-483A-8446-7E451D6DA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3FFD27-EC2B-43D1-950F-CA8560228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CFFD-526A-4968-AEB7-DBD6A53DBBB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0C50D1-35D2-4FD0-AA2C-F68487C8B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D44CB-52A2-4020-B795-07D92C74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48D6-074E-4FDE-88B0-D6BD566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0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3FF2D9-ED54-4A0E-BE67-E3C7093E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4ACFD-E43E-45AF-BAFD-5B9D5C131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458CD-3C92-4E33-AACC-E17EA8D8B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3E9ECFFD-526A-4968-AEB7-DBD6A53DBBB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643D0-DD64-4465-A0A2-6761A338E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r>
              <a:rPr lang="en-US" dirty="0"/>
              <a:t>From </a:t>
            </a:r>
            <a:r>
              <a:rPr lang="en-US" dirty="0" err="1"/>
              <a:t>ddd</a:t>
            </a:r>
            <a:r>
              <a:rPr lang="en-US" dirty="0"/>
              <a:t> to DDD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6A0DC-8993-46FF-A17C-A84B2B2F6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978A48D6-074E-4FDE-88B0-D6BD566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03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%"/>
        </a:lnSpc>
        <a:spcBef>
          <a:spcPct val="0%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%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6.xml"/><Relationship Id="rId1" Type="http://purl.oclc.org/ooxml/officeDocument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6.png"/><Relationship Id="rId2" Type="http://purl.oclc.org/ooxml/officeDocument/relationships/image" Target="../media/image5.png"/><Relationship Id="rId1" Type="http://purl.oclc.org/ooxml/officeDocument/relationships/slideLayout" Target="../slideLayouts/slideLayout2.xml"/><Relationship Id="rId5" Type="http://purl.oclc.org/ooxml/officeDocument/relationships/image" Target="../media/image8.jpg"/><Relationship Id="rId4" Type="http://purl.oclc.org/ooxml/officeDocument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10.png"/><Relationship Id="rId2" Type="http://purl.oclc.org/ooxml/officeDocument/relationships/image" Target="../media/image9.png"/><Relationship Id="rId1" Type="http://purl.oclc.org/ooxml/officeDocument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purl.oclc.org/ooxml/officeDocument/relationships/image" Target="../media/image11.jpg"/><Relationship Id="rId1" Type="http://purl.oclc.org/ooxml/officeDocument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12.png"/><Relationship Id="rId2" Type="http://purl.oclc.org/ooxml/officeDocument/relationships/notesSlide" Target="../notesSlides/notesSlide7.xml"/><Relationship Id="rId1" Type="http://purl.oclc.org/ooxml/officeDocument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8.xml"/><Relationship Id="rId1" Type="http://purl.oclc.org/ooxml/officeDocument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image" Target="../media/image14.png"/><Relationship Id="rId2" Type="http://purl.oclc.org/ooxml/officeDocument/relationships/image" Target="../media/image13.png"/><Relationship Id="rId1" Type="http://purl.oclc.org/ooxml/officeDocument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image" Target="../media/image16.png"/><Relationship Id="rId2" Type="http://purl.oclc.org/ooxml/officeDocument/relationships/image" Target="../media/image15.png"/><Relationship Id="rId1" Type="http://purl.oclc.org/ooxml/officeDocument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1.jpg"/><Relationship Id="rId2" Type="http://purl.oclc.org/ooxml/officeDocument/relationships/notesSlide" Target="../notesSlides/notesSlide2.xml"/><Relationship Id="rId1" Type="http://purl.oclc.org/ooxml/officeDocument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image" Target="../media/image17.png"/><Relationship Id="rId2" Type="http://purl.oclc.org/ooxml/officeDocument/relationships/notesSlide" Target="../notesSlides/notesSlide9.xml"/><Relationship Id="rId1" Type="http://purl.oclc.org/ooxml/officeDocument/relationships/slideLayout" Target="../slideLayouts/slideLayout2.xml"/><Relationship Id="rId4" Type="http://purl.oclc.org/ooxml/officeDocument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purl.oclc.org/ooxml/officeDocument/relationships/image" Target="../media/image20.jpg"/><Relationship Id="rId2" Type="http://purl.oclc.org/ooxml/officeDocument/relationships/image" Target="../media/image19.jpg"/><Relationship Id="rId1" Type="http://purl.oclc.org/ooxml/officeDocument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purl.oclc.org/ooxml/officeDocument/relationships/image" Target="../media/image22.png"/><Relationship Id="rId2" Type="http://purl.oclc.org/ooxml/officeDocument/relationships/image" Target="../media/image21.png"/><Relationship Id="rId1" Type="http://purl.oclc.org/ooxml/officeDocument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purl.oclc.org/ooxml/officeDocument/relationships/image" Target="../media/image23.png"/><Relationship Id="rId2" Type="http://purl.oclc.org/ooxml/officeDocument/relationships/notesSlide" Target="../notesSlides/notesSlide10.xml"/><Relationship Id="rId1" Type="http://purl.oclc.org/ooxml/officeDocument/relationships/slideLayout" Target="../slideLayouts/slideLayout2.xml"/><Relationship Id="rId5" Type="http://purl.oclc.org/ooxml/officeDocument/relationships/image" Target="../media/image25.png"/><Relationship Id="rId4" Type="http://purl.oclc.org/ooxml/officeDocument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purl.oclc.org/ooxml/officeDocument/relationships/image" Target="../media/image26.jpg"/><Relationship Id="rId2" Type="http://purl.oclc.org/ooxml/officeDocument/relationships/notesSlide" Target="../notesSlides/notesSlide11.xml"/><Relationship Id="rId1" Type="http://purl.oclc.org/ooxml/officeDocument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purl.oclc.org/ooxml/officeDocument/relationships/image" Target="../media/image27.png"/><Relationship Id="rId2" Type="http://purl.oclc.org/ooxml/officeDocument/relationships/notesSlide" Target="../notesSlides/notesSlide12.xml"/><Relationship Id="rId1" Type="http://purl.oclc.org/ooxml/officeDocument/relationships/slideLayout" Target="../slideLayouts/slideLayout4.xml"/><Relationship Id="rId5" Type="http://purl.oclc.org/ooxml/officeDocument/relationships/image" Target="../media/image29.jpg"/><Relationship Id="rId4" Type="http://purl.oclc.org/ooxml/officeDocument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purl.oclc.org/ooxml/officeDocument/relationships/image" Target="../media/image30.png"/><Relationship Id="rId2" Type="http://purl.oclc.org/ooxml/officeDocument/relationships/notesSlide" Target="../notesSlides/notesSlide13.xml"/><Relationship Id="rId1" Type="http://purl.oclc.org/ooxml/officeDocument/relationships/slideLayout" Target="../slideLayouts/slideLayout4.xml"/><Relationship Id="rId6" Type="http://purl.oclc.org/ooxml/officeDocument/relationships/image" Target="../media/image33.jpg"/><Relationship Id="rId5" Type="http://purl.oclc.org/ooxml/officeDocument/relationships/image" Target="../media/image32.png"/><Relationship Id="rId4" Type="http://purl.oclc.org/ooxml/officeDocument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2.jpeg"/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Relationship Id="rId4" Type="http://purl.oclc.org/ooxml/officeDocument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4.xml"/><Relationship Id="rId1" Type="http://purl.oclc.org/ooxml/officeDocument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purl.oclc.org/ooxml/officeDocument/relationships/image" Target="../media/image34.png"/><Relationship Id="rId1" Type="http://purl.oclc.org/ooxml/officeDocument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purl.oclc.org/ooxml/officeDocument/relationships/image" Target="../media/image35.png"/><Relationship Id="rId1" Type="http://purl.oclc.org/ooxml/officeDocument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5.xml"/><Relationship Id="rId1" Type="http://purl.oclc.org/ooxml/officeDocument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purl.oclc.org/ooxml/officeDocument/relationships/image" Target="../media/image37.png"/><Relationship Id="rId2" Type="http://purl.oclc.org/ooxml/officeDocument/relationships/image" Target="../media/image36.png"/><Relationship Id="rId1" Type="http://purl.oclc.org/ooxml/officeDocument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purl.oclc.org/ooxml/officeDocument/relationships/image" Target="../media/image38.jpg"/><Relationship Id="rId2" Type="http://purl.oclc.org/ooxml/officeDocument/relationships/notesSlide" Target="../notesSlides/notesSlide16.xml"/><Relationship Id="rId1" Type="http://purl.oclc.org/ooxml/officeDocument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purl.oclc.org/ooxml/officeDocument/relationships/image" Target="../media/image40.png"/><Relationship Id="rId2" Type="http://purl.oclc.org/ooxml/officeDocument/relationships/image" Target="../media/image39.jpg"/><Relationship Id="rId1" Type="http://purl.oclc.org/ooxml/officeDocument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4.xml"/><Relationship Id="rId1" Type="http://purl.oclc.org/ooxml/officeDocument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purl.oclc.org/ooxml/officeDocument/relationships/image" Target="../media/image42.jpg"/><Relationship Id="rId2" Type="http://purl.oclc.org/ooxml/officeDocument/relationships/image" Target="../media/image41.jpg"/><Relationship Id="rId1" Type="http://purl.oclc.org/ooxml/officeDocument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purl.oclc.org/ooxml/officeDocument/relationships/image" Target="../media/image43.jpg"/><Relationship Id="rId1" Type="http://purl.oclc.org/ooxml/officeDocument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purl.oclc.org/ooxml/officeDocument/relationships/image" Target="../media/image4.jpg"/><Relationship Id="rId1" Type="http://purl.oclc.org/ooxml/officeDocument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5.xml"/><Relationship Id="rId1" Type="http://purl.oclc.org/ooxml/officeDocument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5B05-D93B-4A0A-AF4D-187C3C1BC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898" y="1238111"/>
            <a:ext cx="9144000" cy="2387600"/>
          </a:xfrm>
        </p:spPr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From </a:t>
            </a:r>
            <a:r>
              <a:rPr lang="en-US" b="1" dirty="0" err="1">
                <a:solidFill>
                  <a:srgbClr val="C00000"/>
                </a:solidFill>
                <a:latin typeface="Ink Free" panose="03080402000500000000" pitchFamily="66" charset="0"/>
              </a:rPr>
              <a:t>ddd</a:t>
            </a:r>
            <a:r>
              <a:rPr lang="en-US" dirty="0">
                <a:latin typeface="Ink Free" panose="03080402000500000000" pitchFamily="66" charset="0"/>
              </a:rPr>
              <a:t> </a:t>
            </a:r>
            <a:br>
              <a:rPr lang="en-US" dirty="0">
                <a:latin typeface="Ink Free" panose="03080402000500000000" pitchFamily="66" charset="0"/>
              </a:rPr>
            </a:br>
            <a:r>
              <a:rPr lang="en-US" dirty="0">
                <a:latin typeface="Ink Free" panose="03080402000500000000" pitchFamily="66" charset="0"/>
              </a:rPr>
              <a:t>to </a:t>
            </a:r>
            <a:r>
              <a:rPr lang="en-US" b="1" dirty="0">
                <a:solidFill>
                  <a:srgbClr val="4472C4"/>
                </a:solidFill>
                <a:latin typeface="Ink Free" panose="03080402000500000000" pitchFamily="66" charset="0"/>
              </a:rPr>
              <a:t>DDD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96FF6D-D1E5-4C6B-A316-25BBAAFED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898" y="3717786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%"/>
                  </a:schemeClr>
                </a:solidFill>
              </a:rPr>
              <a:t>An ongoing journey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57F69-8128-45E8-8459-119249BAE34E}"/>
              </a:ext>
            </a:extLst>
          </p:cNvPr>
          <p:cNvSpPr txBox="1"/>
          <p:nvPr/>
        </p:nvSpPr>
        <p:spPr>
          <a:xfrm rot="636190">
            <a:off x="7516435" y="1090002"/>
            <a:ext cx="2848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data</a:t>
            </a:r>
            <a:r>
              <a:rPr lang="en-US" sz="2400" b="1" dirty="0">
                <a:solidFill>
                  <a:schemeClr val="bg1">
                    <a:lumMod val="65%"/>
                  </a:schemeClr>
                </a:solidFill>
                <a:latin typeface="Lucida Handwriting" panose="03010101010101010101" pitchFamily="66" charset="0"/>
              </a:rPr>
              <a:t>-driven development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0CF72B-7633-4783-9306-73FD5AE37CC8}"/>
              </a:ext>
            </a:extLst>
          </p:cNvPr>
          <p:cNvSpPr txBox="1"/>
          <p:nvPr/>
        </p:nvSpPr>
        <p:spPr>
          <a:xfrm rot="695110">
            <a:off x="7410161" y="3540222"/>
            <a:ext cx="2987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%"/>
                  </a:schemeClr>
                </a:solidFill>
                <a:latin typeface="Lucida Handwriting" panose="03010101010101010101" pitchFamily="66" charset="0"/>
              </a:rPr>
              <a:t>Domain</a:t>
            </a:r>
            <a:r>
              <a:rPr lang="en-US" sz="2400" b="1" dirty="0">
                <a:solidFill>
                  <a:schemeClr val="bg1">
                    <a:lumMod val="65%"/>
                  </a:schemeClr>
                </a:solidFill>
                <a:latin typeface="Lucida Handwriting" panose="03010101010101010101" pitchFamily="66" charset="0"/>
              </a:rPr>
              <a:t>-driven Design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CBCABCF-70A5-433C-8944-CB7696C46AFC}"/>
              </a:ext>
            </a:extLst>
          </p:cNvPr>
          <p:cNvCxnSpPr>
            <a:cxnSpLocks/>
          </p:cNvCxnSpPr>
          <p:nvPr/>
        </p:nvCxnSpPr>
        <p:spPr>
          <a:xfrm rot="5400000">
            <a:off x="7341398" y="1229259"/>
            <a:ext cx="492323" cy="1702188"/>
          </a:xfrm>
          <a:prstGeom prst="curvedConnector2">
            <a:avLst/>
          </a:prstGeom>
          <a:ln w="28575">
            <a:solidFill>
              <a:schemeClr val="bg1">
                <a:lumMod val="50%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104207E4-FB8A-4CB7-816C-AB7A46A44768}"/>
              </a:ext>
            </a:extLst>
          </p:cNvPr>
          <p:cNvCxnSpPr>
            <a:cxnSpLocks/>
          </p:cNvCxnSpPr>
          <p:nvPr/>
        </p:nvCxnSpPr>
        <p:spPr>
          <a:xfrm rot="10800000">
            <a:off x="6609147" y="3140214"/>
            <a:ext cx="978413" cy="28878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50%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782E196-FB89-4E15-87B4-40B356AA43D3}"/>
              </a:ext>
            </a:extLst>
          </p:cNvPr>
          <p:cNvSpPr txBox="1"/>
          <p:nvPr/>
        </p:nvSpPr>
        <p:spPr>
          <a:xfrm>
            <a:off x="6516547" y="632845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50%"/>
                  </a:schemeClr>
                </a:solidFill>
              </a:rPr>
              <a:t>Thibaud Desodt - </a:t>
            </a:r>
            <a:r>
              <a:rPr lang="en-US" dirty="0">
                <a:solidFill>
                  <a:schemeClr val="bg1">
                    <a:lumMod val="50%"/>
                  </a:schemeClr>
                </a:solidFill>
              </a:rPr>
              <a:t>@</a:t>
            </a:r>
            <a:r>
              <a:rPr lang="en-US" dirty="0" err="1">
                <a:solidFill>
                  <a:schemeClr val="bg1">
                    <a:lumMod val="50%"/>
                  </a:schemeClr>
                </a:solidFill>
              </a:rPr>
              <a:t>tsimbalar</a:t>
            </a:r>
            <a:endParaRPr lang="en-US" dirty="0">
              <a:solidFill>
                <a:schemeClr val="bg1">
                  <a:lumMod val="50%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1682"/>
      </p:ext>
    </p:extLst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566ECE-CBE6-47F0-B18D-BA91850E2112}"/>
              </a:ext>
            </a:extLst>
          </p:cNvPr>
          <p:cNvSpPr/>
          <p:nvPr/>
        </p:nvSpPr>
        <p:spPr>
          <a:xfrm>
            <a:off x="9744859" y="4626358"/>
            <a:ext cx="2240164" cy="804105"/>
          </a:xfrm>
          <a:prstGeom prst="roundRect">
            <a:avLst/>
          </a:prstGeom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scripts that runs every night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9455B9E-691F-4FCE-B2CC-64155E45D79E}"/>
              </a:ext>
            </a:extLst>
          </p:cNvPr>
          <p:cNvSpPr/>
          <p:nvPr/>
        </p:nvSpPr>
        <p:spPr>
          <a:xfrm>
            <a:off x="9570183" y="1880047"/>
            <a:ext cx="2414839" cy="804105"/>
          </a:xfrm>
          <a:prstGeom prst="roundRect">
            <a:avLst/>
          </a:prstGeom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That excel sheet nobody understands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EFFB2D9-D292-44F3-97C4-879B53D9D7E1}"/>
              </a:ext>
            </a:extLst>
          </p:cNvPr>
          <p:cNvSpPr/>
          <p:nvPr/>
        </p:nvSpPr>
        <p:spPr>
          <a:xfrm>
            <a:off x="9680314" y="3273452"/>
            <a:ext cx="2240164" cy="804105"/>
          </a:xfrm>
          <a:prstGeom prst="roundRect">
            <a:avLst/>
          </a:prstGeom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Admin CRUD app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B3945B-E5B1-4084-9AF1-56E370D9855D}"/>
              </a:ext>
            </a:extLst>
          </p:cNvPr>
          <p:cNvSpPr/>
          <p:nvPr/>
        </p:nvSpPr>
        <p:spPr>
          <a:xfrm>
            <a:off x="302885" y="3107018"/>
            <a:ext cx="2841986" cy="804105"/>
          </a:xfrm>
          <a:prstGeom prst="roundRect">
            <a:avLst/>
          </a:prstGeom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Quotation app</a:t>
            </a:r>
            <a:endParaRPr lang="en-US" dirty="0"/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4BE44450-F7C5-4436-82D7-AE46F510A2DD}"/>
              </a:ext>
            </a:extLst>
          </p:cNvPr>
          <p:cNvSpPr/>
          <p:nvPr/>
        </p:nvSpPr>
        <p:spPr>
          <a:xfrm>
            <a:off x="3332267" y="2951544"/>
            <a:ext cx="5965372" cy="3320693"/>
          </a:xfrm>
          <a:prstGeom prst="flowChartMagneticDisk">
            <a:avLst/>
          </a:prstGeom>
        </p:spPr>
        <p:style>
          <a:lnRef idx="2">
            <a:schemeClr val="accent3">
              <a:shade val="50%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</a:p>
          <a:p>
            <a:pPr algn="ctr"/>
            <a:r>
              <a:rPr lang="en-US" dirty="0"/>
              <a:t>800+ Tables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92DBBAE8-DA5E-4D1D-91AF-923B66850C7D}"/>
              </a:ext>
            </a:extLst>
          </p:cNvPr>
          <p:cNvSpPr/>
          <p:nvPr/>
        </p:nvSpPr>
        <p:spPr>
          <a:xfrm>
            <a:off x="3332267" y="2626657"/>
            <a:ext cx="5965372" cy="1563378"/>
          </a:xfrm>
          <a:prstGeom prst="flowChartMagneticDisk">
            <a:avLst/>
          </a:prstGeom>
        </p:spPr>
        <p:style>
          <a:lnRef idx="2">
            <a:schemeClr val="accent5">
              <a:shade val="50%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3000+ Stored Procedures</a:t>
            </a:r>
          </a:p>
          <a:p>
            <a:pPr algn="ctr"/>
            <a:r>
              <a:rPr lang="en-US" dirty="0"/>
              <a:t>T-SQL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CFB48C-A5F6-4AC6-8213-46D060F47F09}"/>
              </a:ext>
            </a:extLst>
          </p:cNvPr>
          <p:cNvCxnSpPr>
            <a:cxnSpLocks/>
          </p:cNvCxnSpPr>
          <p:nvPr/>
        </p:nvCxnSpPr>
        <p:spPr>
          <a:xfrm>
            <a:off x="2448207" y="1302739"/>
            <a:ext cx="2077494" cy="13239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ACFFEB-483E-4986-9140-A3AE65C5B2B3}"/>
              </a:ext>
            </a:extLst>
          </p:cNvPr>
          <p:cNvCxnSpPr>
            <a:cxnSpLocks/>
          </p:cNvCxnSpPr>
          <p:nvPr/>
        </p:nvCxnSpPr>
        <p:spPr>
          <a:xfrm>
            <a:off x="2729669" y="3850605"/>
            <a:ext cx="797042" cy="4320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312699-067E-4AB5-BE0E-17C7DCFFFCAF}"/>
              </a:ext>
            </a:extLst>
          </p:cNvPr>
          <p:cNvCxnSpPr>
            <a:cxnSpLocks/>
          </p:cNvCxnSpPr>
          <p:nvPr/>
        </p:nvCxnSpPr>
        <p:spPr>
          <a:xfrm flipH="1">
            <a:off x="8665290" y="3754243"/>
            <a:ext cx="1043818" cy="7367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703B750-14E1-42F9-98D3-31D66C1BC363}"/>
              </a:ext>
            </a:extLst>
          </p:cNvPr>
          <p:cNvSpPr/>
          <p:nvPr/>
        </p:nvSpPr>
        <p:spPr>
          <a:xfrm>
            <a:off x="7767219" y="392481"/>
            <a:ext cx="3253246" cy="804105"/>
          </a:xfrm>
          <a:prstGeom prst="roundRect">
            <a:avLst/>
          </a:prstGeom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Customer-facing web apps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22BD0D5-A83F-4376-BBAB-6BB2614CD386}"/>
              </a:ext>
            </a:extLst>
          </p:cNvPr>
          <p:cNvSpPr/>
          <p:nvPr/>
        </p:nvSpPr>
        <p:spPr>
          <a:xfrm>
            <a:off x="3861084" y="282757"/>
            <a:ext cx="3253246" cy="804105"/>
          </a:xfrm>
          <a:prstGeom prst="roundRect">
            <a:avLst/>
          </a:prstGeom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B2B SOAP services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4CEFB2-A50F-4472-B587-87ED65721C29}"/>
              </a:ext>
            </a:extLst>
          </p:cNvPr>
          <p:cNvSpPr/>
          <p:nvPr/>
        </p:nvSpPr>
        <p:spPr>
          <a:xfrm>
            <a:off x="446624" y="712384"/>
            <a:ext cx="2414839" cy="804105"/>
          </a:xfrm>
          <a:prstGeom prst="roundRect">
            <a:avLst/>
          </a:prstGeom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Internal Catalogue app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B8271B7-7286-4A5F-9412-4EC9D958F808}"/>
              </a:ext>
            </a:extLst>
          </p:cNvPr>
          <p:cNvCxnSpPr>
            <a:cxnSpLocks/>
          </p:cNvCxnSpPr>
          <p:nvPr/>
        </p:nvCxnSpPr>
        <p:spPr>
          <a:xfrm flipH="1">
            <a:off x="7861976" y="1166240"/>
            <a:ext cx="590702" cy="15179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CDAE56-712F-4EDA-B463-9F7FCBDA772D}"/>
              </a:ext>
            </a:extLst>
          </p:cNvPr>
          <p:cNvCxnSpPr>
            <a:cxnSpLocks/>
          </p:cNvCxnSpPr>
          <p:nvPr/>
        </p:nvCxnSpPr>
        <p:spPr>
          <a:xfrm>
            <a:off x="5431268" y="1103524"/>
            <a:ext cx="668588" cy="15231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48E68C-852B-43F3-928C-70F849BD845B}"/>
              </a:ext>
            </a:extLst>
          </p:cNvPr>
          <p:cNvCxnSpPr>
            <a:cxnSpLocks/>
          </p:cNvCxnSpPr>
          <p:nvPr/>
        </p:nvCxnSpPr>
        <p:spPr>
          <a:xfrm flipH="1">
            <a:off x="8911410" y="2474220"/>
            <a:ext cx="674147" cy="4606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3DAD57-467F-469C-AA34-3530F67C1531}"/>
              </a:ext>
            </a:extLst>
          </p:cNvPr>
          <p:cNvCxnSpPr>
            <a:cxnSpLocks/>
          </p:cNvCxnSpPr>
          <p:nvPr/>
        </p:nvCxnSpPr>
        <p:spPr>
          <a:xfrm flipH="1" flipV="1">
            <a:off x="8665290" y="5647488"/>
            <a:ext cx="1079568" cy="3364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B0310296-5FE0-4F13-82A9-3C21ED63698F}"/>
              </a:ext>
            </a:extLst>
          </p:cNvPr>
          <p:cNvSpPr/>
          <p:nvPr/>
        </p:nvSpPr>
        <p:spPr>
          <a:xfrm>
            <a:off x="460992" y="5134692"/>
            <a:ext cx="2430725" cy="804105"/>
          </a:xfrm>
          <a:prstGeom prst="roundRect">
            <a:avLst/>
          </a:prstGeom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Reporting App</a:t>
            </a:r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B1CF07C-2B27-4208-A1D3-A041159D4E73}"/>
              </a:ext>
            </a:extLst>
          </p:cNvPr>
          <p:cNvCxnSpPr>
            <a:cxnSpLocks/>
          </p:cNvCxnSpPr>
          <p:nvPr/>
        </p:nvCxnSpPr>
        <p:spPr>
          <a:xfrm flipV="1">
            <a:off x="2681893" y="5430463"/>
            <a:ext cx="650374" cy="1313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FC19EEC-0295-45AD-9F70-FC69F1BF080E}"/>
              </a:ext>
            </a:extLst>
          </p:cNvPr>
          <p:cNvSpPr/>
          <p:nvPr/>
        </p:nvSpPr>
        <p:spPr>
          <a:xfrm>
            <a:off x="9562239" y="5832515"/>
            <a:ext cx="2430725" cy="804105"/>
          </a:xfrm>
          <a:prstGeom prst="roundRect">
            <a:avLst/>
          </a:prstGeom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 running random SQL queries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73A2E31-30DD-4FBF-8E44-56FFA81D5078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8963591" y="5028411"/>
            <a:ext cx="781268" cy="344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65C19CD-7022-4EE3-8F56-FD8C1D4EB050}"/>
              </a:ext>
            </a:extLst>
          </p:cNvPr>
          <p:cNvSpPr txBox="1"/>
          <p:nvPr/>
        </p:nvSpPr>
        <p:spPr>
          <a:xfrm>
            <a:off x="3486954" y="6387872"/>
            <a:ext cx="557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The Enterprise Database </a:t>
            </a:r>
            <a:r>
              <a:rPr lang="en-US" b="1" dirty="0">
                <a:solidFill>
                  <a:schemeClr val="bg1">
                    <a:lumMod val="50%"/>
                  </a:schemeClr>
                </a:solidFill>
                <a:latin typeface="+mj-lt"/>
              </a:rPr>
              <a:t>™</a:t>
            </a:r>
          </a:p>
        </p:txBody>
      </p:sp>
    </p:spTree>
    <p:extLst>
      <p:ext uri="{BB962C8B-B14F-4D97-AF65-F5344CB8AC3E}">
        <p14:creationId xmlns:p14="http://schemas.microsoft.com/office/powerpoint/2010/main" val="965296804"/>
      </p:ext>
    </p:extLst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ED201-7B38-4B93-A231-75D8EA61C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53373934-FAE3-4B8B-9686-9CB0C0D85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079" y="0"/>
            <a:ext cx="4483434" cy="4595149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333A5B-1CAE-488E-90B1-1D5FC649C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98" y="2808734"/>
            <a:ext cx="8917245" cy="4765153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41851CB-1692-4065-9A8B-A80F3C81D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331" y="0"/>
            <a:ext cx="8505409" cy="61216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7D3F9F-C359-4F73-B442-3FB3ED0FF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738312"/>
            <a:ext cx="47625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0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purl.oclc.org/ooxml/drawingml/main" xmlns:r="http://purl.oclc.org/ooxml/officeDocument/relationships" xmlns:p="http://purl.oclc.org/ooxml/presentationml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DA87-4C0E-49C2-A791-A82BC62D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51904-ABE5-49B3-A7C3-D8BB89FC7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24010-CBC7-475C-BFAD-D350FB75D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582" y="365125"/>
            <a:ext cx="7094835" cy="2537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5E89EC-E7A3-4641-8E09-970A63EA9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82" y="3498541"/>
            <a:ext cx="7148179" cy="1783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81EA04-3FAA-49A5-B97D-E2E67E242E15}"/>
              </a:ext>
            </a:extLst>
          </p:cNvPr>
          <p:cNvSpPr txBox="1"/>
          <p:nvPr/>
        </p:nvSpPr>
        <p:spPr>
          <a:xfrm>
            <a:off x="2743200" y="3090441"/>
            <a:ext cx="212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%"/>
                  </a:schemeClr>
                </a:solidFill>
              </a:rPr>
              <a:t>(…)</a:t>
            </a:r>
          </a:p>
        </p:txBody>
      </p:sp>
    </p:spTree>
    <p:extLst>
      <p:ext uri="{BB962C8B-B14F-4D97-AF65-F5344CB8AC3E}">
        <p14:creationId xmlns:p14="http://schemas.microsoft.com/office/powerpoint/2010/main" val="3561233025"/>
      </p:ext>
    </p:extLst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8060-B60D-4DF2-A1CA-AE66C238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AA05B-A9BB-43F3-A28E-DFCE648F1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Evolution is hard</a:t>
            </a:r>
          </a:p>
          <a:p>
            <a:r>
              <a:rPr lang="en-US" dirty="0"/>
              <a:t>Testing is hard</a:t>
            </a:r>
          </a:p>
          <a:p>
            <a:r>
              <a:rPr lang="en-US" dirty="0"/>
              <a:t>Versioning / collaboration is hard</a:t>
            </a:r>
          </a:p>
          <a:p>
            <a:r>
              <a:rPr lang="en-US" dirty="0"/>
              <a:t>Performance is not great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AED4F-7D60-4C84-ACBC-52F090AF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858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75664"/>
      </p:ext>
    </p:extLst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D4F6-3D95-4530-A18A-A4933BA23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“solution” 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DDC50-3C4E-4875-8E64-544458793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of 50 DBAs</a:t>
            </a:r>
          </a:p>
          <a:p>
            <a:r>
              <a:rPr lang="en-US" dirty="0"/>
              <a:t>The “database” committee</a:t>
            </a:r>
          </a:p>
          <a:p>
            <a:r>
              <a:rPr lang="en-US" dirty="0"/>
              <a:t>The “database” change process</a:t>
            </a:r>
          </a:p>
          <a:p>
            <a:r>
              <a:rPr lang="en-US" dirty="0"/>
              <a:t>The “meta-database”</a:t>
            </a:r>
          </a:p>
          <a:p>
            <a:r>
              <a:rPr lang="en-US" dirty="0"/>
              <a:t>Db replication</a:t>
            </a:r>
          </a:p>
          <a:p>
            <a:r>
              <a:rPr lang="en-US" dirty="0"/>
              <a:t>Governance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213EF6-F1A0-4181-8BBF-BDACF3DA6A27}"/>
              </a:ext>
            </a:extLst>
          </p:cNvPr>
          <p:cNvGrpSpPr/>
          <p:nvPr/>
        </p:nvGrpSpPr>
        <p:grpSpPr>
          <a:xfrm>
            <a:off x="4213185" y="2425820"/>
            <a:ext cx="8148577" cy="3815106"/>
            <a:chOff x="4213185" y="2425820"/>
            <a:chExt cx="8148577" cy="3815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EF7B28-CA5D-44B4-AC23-4D4113657025}"/>
                </a:ext>
              </a:extLst>
            </p:cNvPr>
            <p:cNvSpPr txBox="1"/>
            <p:nvPr/>
          </p:nvSpPr>
          <p:spPr>
            <a:xfrm>
              <a:off x="4213185" y="4074664"/>
              <a:ext cx="814857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4472C4"/>
                  </a:solidFill>
                  <a:latin typeface="Lucida Handwriting" panose="03010101010101010101" pitchFamily="66" charset="0"/>
                </a:rPr>
                <a:t>Technical</a:t>
              </a:r>
              <a:r>
                <a:rPr lang="en-US" sz="2400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 solutions</a:t>
              </a:r>
            </a:p>
            <a:p>
              <a:r>
                <a:rPr lang="en-US" sz="2400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… to solve </a:t>
              </a:r>
              <a:r>
                <a:rPr lang="en-US" sz="2400" b="1" dirty="0">
                  <a:solidFill>
                    <a:srgbClr val="4472C4"/>
                  </a:solidFill>
                  <a:latin typeface="Lucida Handwriting" panose="03010101010101010101" pitchFamily="66" charset="0"/>
                </a:rPr>
                <a:t>technical</a:t>
              </a:r>
              <a:r>
                <a:rPr lang="en-US" sz="2400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  </a:t>
              </a:r>
              <a:r>
                <a:rPr lang="en-US" sz="2400" b="1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issues</a:t>
              </a:r>
            </a:p>
            <a:p>
              <a:r>
                <a:rPr lang="en-US" sz="2400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… introduced because of </a:t>
              </a:r>
              <a:r>
                <a:rPr lang="en-US" sz="2400" b="1" dirty="0">
                  <a:solidFill>
                    <a:srgbClr val="4472C4"/>
                  </a:solidFill>
                  <a:latin typeface="Lucida Handwriting" panose="03010101010101010101" pitchFamily="66" charset="0"/>
                </a:rPr>
                <a:t>technical</a:t>
              </a:r>
              <a:r>
                <a:rPr lang="en-US" sz="2400" b="1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 decisions</a:t>
              </a:r>
            </a:p>
            <a:p>
              <a:r>
                <a:rPr lang="en-US" sz="2400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… with </a:t>
              </a:r>
              <a:r>
                <a:rPr lang="en-US" sz="2400" b="1" dirty="0">
                  <a:solidFill>
                    <a:srgbClr val="C00000"/>
                  </a:solidFill>
                  <a:latin typeface="Lucida Handwriting" panose="03010101010101010101" pitchFamily="66" charset="0"/>
                </a:rPr>
                <a:t>no value </a:t>
              </a:r>
              <a:r>
                <a:rPr lang="en-US" sz="2400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to the users</a:t>
              </a:r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0F5F3AAB-5F0A-4E3F-A448-081D691F9755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rot="16200000" flipV="1">
              <a:off x="6133501" y="1920691"/>
              <a:ext cx="1648844" cy="2659102"/>
            </a:xfrm>
            <a:prstGeom prst="curvedConnector2">
              <a:avLst/>
            </a:prstGeom>
            <a:ln w="28575">
              <a:solidFill>
                <a:schemeClr val="bg1">
                  <a:lumMod val="50%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E0EB55-E4A4-4E05-8F8F-D5BB6030230B}"/>
                </a:ext>
              </a:extLst>
            </p:cNvPr>
            <p:cNvSpPr txBox="1"/>
            <p:nvPr/>
          </p:nvSpPr>
          <p:spPr>
            <a:xfrm>
              <a:off x="4816606" y="5779261"/>
              <a:ext cx="5370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%"/>
                      <a:lumOff val="50%"/>
                    </a:schemeClr>
                  </a:solidFill>
                  <a:latin typeface="Lucida Handwriting" panose="03010101010101010101" pitchFamily="66" charset="0"/>
                </a:rPr>
                <a:t>= </a:t>
              </a:r>
              <a:r>
                <a:rPr lang="en-US" sz="2400" b="1" dirty="0">
                  <a:solidFill>
                    <a:srgbClr val="C00000"/>
                  </a:solidFill>
                  <a:latin typeface="Lucida Handwriting" panose="03010101010101010101" pitchFamily="66" charset="0"/>
                </a:rPr>
                <a:t>Accidental complexity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139AA3-26BF-44F9-88A3-6FB041A09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47" y="880663"/>
            <a:ext cx="7495753" cy="56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6364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D600A-A6CA-4BDC-970B-756DAB27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away from database-driven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06E4-4908-4218-98F2-BF81C2ED3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Persistence is an </a:t>
            </a:r>
            <a:r>
              <a:rPr lang="en-US" b="1" dirty="0"/>
              <a:t>implementation detail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Focus on </a:t>
            </a:r>
            <a:r>
              <a:rPr lang="en-US" b="1" dirty="0"/>
              <a:t>customer value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6E43A-9BCA-4242-8DDB-83E87EC20818}"/>
              </a:ext>
            </a:extLst>
          </p:cNvPr>
          <p:cNvSpPr txBox="1"/>
          <p:nvPr/>
        </p:nvSpPr>
        <p:spPr>
          <a:xfrm>
            <a:off x="1504709" y="2442633"/>
            <a:ext cx="9757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Relational DB, Document DB, Key-Value store, file …</a:t>
            </a:r>
          </a:p>
          <a:p>
            <a:r>
              <a:rPr lang="en-US" sz="24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 </a:t>
            </a:r>
          </a:p>
          <a:p>
            <a:r>
              <a:rPr lang="en-US" sz="24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		</a:t>
            </a:r>
            <a:r>
              <a:rPr lang="en-US" sz="3200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Who cares ?</a:t>
            </a:r>
            <a:endParaRPr lang="en-US" sz="2400" dirty="0">
              <a:solidFill>
                <a:srgbClr val="C00000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BE0F0-09CF-4079-8B84-006EFE11BE70}"/>
              </a:ext>
            </a:extLst>
          </p:cNvPr>
          <p:cNvSpPr txBox="1"/>
          <p:nvPr/>
        </p:nvSpPr>
        <p:spPr>
          <a:xfrm>
            <a:off x="1946477" y="5291935"/>
            <a:ext cx="6248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Business</a:t>
            </a:r>
            <a:r>
              <a:rPr lang="en-US" sz="32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Lucida Handwriting" panose="03010101010101010101" pitchFamily="66" charset="0"/>
              </a:rPr>
              <a:t>&gt;</a:t>
            </a:r>
            <a:r>
              <a:rPr lang="en-US" sz="32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 Tech</a:t>
            </a:r>
            <a:endParaRPr lang="en-US" sz="3200" dirty="0">
              <a:solidFill>
                <a:srgbClr val="C00000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93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F0B0546-FD7C-4FCA-B91B-780D2C54BBB2}"/>
              </a:ext>
            </a:extLst>
          </p:cNvPr>
          <p:cNvSpPr/>
          <p:nvPr/>
        </p:nvSpPr>
        <p:spPr>
          <a:xfrm>
            <a:off x="4214872" y="1296440"/>
            <a:ext cx="3906329" cy="1801941"/>
          </a:xfrm>
          <a:prstGeom prst="roundRect">
            <a:avLst/>
          </a:prstGeom>
        </p:spPr>
        <p:style>
          <a:lnRef idx="2">
            <a:schemeClr val="accent4">
              <a:shade val="50%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App</a:t>
            </a:r>
            <a:endParaRPr lang="en-US" dirty="0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6CC461B5-5401-48E5-8F5C-151708AED739}"/>
              </a:ext>
            </a:extLst>
          </p:cNvPr>
          <p:cNvSpPr/>
          <p:nvPr/>
        </p:nvSpPr>
        <p:spPr>
          <a:xfrm>
            <a:off x="5249808" y="3993944"/>
            <a:ext cx="1783741" cy="2361992"/>
          </a:xfrm>
          <a:prstGeom prst="flowChartMagneticDisk">
            <a:avLst/>
          </a:prstGeom>
        </p:spPr>
        <p:style>
          <a:lnRef idx="2">
            <a:schemeClr val="accent3">
              <a:shade val="50%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AC5C7B-4A50-4A3F-8FB0-5E47F5E4575C}"/>
              </a:ext>
            </a:extLst>
          </p:cNvPr>
          <p:cNvCxnSpPr>
            <a:cxnSpLocks/>
          </p:cNvCxnSpPr>
          <p:nvPr/>
        </p:nvCxnSpPr>
        <p:spPr>
          <a:xfrm flipH="1">
            <a:off x="6141676" y="3170986"/>
            <a:ext cx="1" cy="7650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CACB40-5F35-4E97-B4A4-3363EC0800B1}"/>
              </a:ext>
            </a:extLst>
          </p:cNvPr>
          <p:cNvGrpSpPr/>
          <p:nvPr/>
        </p:nvGrpSpPr>
        <p:grpSpPr>
          <a:xfrm>
            <a:off x="7674707" y="1343993"/>
            <a:ext cx="4109019" cy="5079986"/>
            <a:chOff x="7651557" y="70000"/>
            <a:chExt cx="4109019" cy="6377129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9BD967F-AC60-4693-B7DE-7BB528B0DFE4}"/>
                </a:ext>
              </a:extLst>
            </p:cNvPr>
            <p:cNvSpPr/>
            <p:nvPr/>
          </p:nvSpPr>
          <p:spPr>
            <a:xfrm>
              <a:off x="7686286" y="70000"/>
              <a:ext cx="4074290" cy="791577"/>
            </a:xfrm>
            <a:prstGeom prst="roundRect">
              <a:avLst/>
            </a:prstGeom>
            <a:solidFill>
              <a:schemeClr val="accent6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PRESENTATION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9FD73FF-7B52-44B7-BA13-002F15727E87}"/>
                </a:ext>
              </a:extLst>
            </p:cNvPr>
            <p:cNvSpPr/>
            <p:nvPr/>
          </p:nvSpPr>
          <p:spPr>
            <a:xfrm>
              <a:off x="7651557" y="2088029"/>
              <a:ext cx="4074290" cy="4359100"/>
            </a:xfrm>
            <a:prstGeom prst="roundRect">
              <a:avLst/>
            </a:prstGeom>
            <a:solidFill>
              <a:schemeClr val="accent3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7705167-2FA7-47E8-A517-109817976025}"/>
                </a:ext>
              </a:extLst>
            </p:cNvPr>
            <p:cNvSpPr/>
            <p:nvPr/>
          </p:nvSpPr>
          <p:spPr>
            <a:xfrm>
              <a:off x="7686286" y="925570"/>
              <a:ext cx="4074290" cy="1071314"/>
            </a:xfrm>
            <a:prstGeom prst="roundRect">
              <a:avLst/>
            </a:prstGeom>
            <a:solidFill>
              <a:schemeClr val="accent5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BUSINESS LOGIC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C1279B-D384-4114-9F0D-AC83AA2AF63D}"/>
              </a:ext>
            </a:extLst>
          </p:cNvPr>
          <p:cNvGrpSpPr/>
          <p:nvPr/>
        </p:nvGrpSpPr>
        <p:grpSpPr>
          <a:xfrm>
            <a:off x="455885" y="1343993"/>
            <a:ext cx="4109019" cy="5079987"/>
            <a:chOff x="455885" y="104725"/>
            <a:chExt cx="4109019" cy="636555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44969F0-9447-4891-80B8-01916ED78515}"/>
                </a:ext>
              </a:extLst>
            </p:cNvPr>
            <p:cNvSpPr/>
            <p:nvPr/>
          </p:nvSpPr>
          <p:spPr>
            <a:xfrm>
              <a:off x="490614" y="104725"/>
              <a:ext cx="4074290" cy="1767803"/>
            </a:xfrm>
            <a:prstGeom prst="roundRect">
              <a:avLst/>
            </a:prstGeom>
            <a:solidFill>
              <a:schemeClr val="accent6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PRESENTATION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7E49527-8BA7-4B7F-9FF7-1A3B84B304D2}"/>
                </a:ext>
              </a:extLst>
            </p:cNvPr>
            <p:cNvSpPr/>
            <p:nvPr/>
          </p:nvSpPr>
          <p:spPr>
            <a:xfrm>
              <a:off x="455885" y="1932116"/>
              <a:ext cx="4074290" cy="4538164"/>
            </a:xfrm>
            <a:prstGeom prst="roundRect">
              <a:avLst/>
            </a:prstGeom>
            <a:solidFill>
              <a:schemeClr val="accent3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571AE46-06E4-49AB-8349-183329F1B137}"/>
                </a:ext>
              </a:extLst>
            </p:cNvPr>
            <p:cNvSpPr/>
            <p:nvPr/>
          </p:nvSpPr>
          <p:spPr>
            <a:xfrm>
              <a:off x="1242916" y="2754071"/>
              <a:ext cx="2664628" cy="832825"/>
            </a:xfrm>
            <a:prstGeom prst="roundRect">
              <a:avLst/>
            </a:prstGeom>
            <a:solidFill>
              <a:schemeClr val="accent5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BUSINESS LOGIC</a:t>
              </a: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19FAD799-4457-4828-85AD-FFDE4983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Bringing the logic back to the code</a:t>
            </a:r>
          </a:p>
        </p:txBody>
      </p:sp>
    </p:spTree>
    <p:extLst>
      <p:ext uri="{BB962C8B-B14F-4D97-AF65-F5344CB8AC3E}">
        <p14:creationId xmlns:p14="http://schemas.microsoft.com/office/powerpoint/2010/main" val="293347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9A6F6-4F7F-48BC-8201-8EC5BA86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the logic back to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E0ACA-8CB2-492B-A167-A3D95C9D4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 more </a:t>
            </a:r>
            <a:r>
              <a:rPr lang="en-US" dirty="0"/>
              <a:t>Stored Procedures</a:t>
            </a:r>
          </a:p>
          <a:p>
            <a:r>
              <a:rPr lang="en-US" dirty="0"/>
              <a:t>ORM </a:t>
            </a:r>
            <a:r>
              <a:rPr lang="en-US" dirty="0">
                <a:solidFill>
                  <a:schemeClr val="bg1">
                    <a:lumMod val="50%"/>
                  </a:schemeClr>
                </a:solidFill>
              </a:rPr>
              <a:t>(Entity Framework in that case)</a:t>
            </a:r>
          </a:p>
          <a:p>
            <a:r>
              <a:rPr lang="en-US" dirty="0"/>
              <a:t>Data-access code + Entities</a:t>
            </a:r>
            <a:r>
              <a:rPr lang="en-US" dirty="0">
                <a:solidFill>
                  <a:schemeClr val="bg1">
                    <a:lumMod val="50%"/>
                  </a:schemeClr>
                </a:solidFill>
              </a:rPr>
              <a:t>*</a:t>
            </a:r>
            <a:r>
              <a:rPr lang="en-US" dirty="0"/>
              <a:t> generated from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23A73-3F06-40AA-846F-9EBEBD220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8597"/>
            <a:ext cx="3619699" cy="4642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AA3EA-FAF7-4331-A550-2F36C0CA8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359" y="3429000"/>
            <a:ext cx="3135142" cy="395597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503F989-CE6E-4802-A8CA-0BAD2A711AD9}"/>
              </a:ext>
            </a:extLst>
          </p:cNvPr>
          <p:cNvSpPr/>
          <p:nvPr/>
        </p:nvSpPr>
        <p:spPr>
          <a:xfrm>
            <a:off x="4457899" y="4849793"/>
            <a:ext cx="1861878" cy="648182"/>
          </a:xfrm>
          <a:prstGeom prst="rightArrow">
            <a:avLst/>
          </a:prstGeom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0830-CFEC-4353-9621-0ED80E0BE369}"/>
              </a:ext>
            </a:extLst>
          </p:cNvPr>
          <p:cNvSpPr txBox="1"/>
          <p:nvPr/>
        </p:nvSpPr>
        <p:spPr>
          <a:xfrm>
            <a:off x="9896355" y="6423949"/>
            <a:ext cx="1944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%"/>
                  </a:schemeClr>
                </a:solidFill>
              </a:rPr>
              <a:t>* Not quite</a:t>
            </a:r>
          </a:p>
        </p:txBody>
      </p:sp>
    </p:spTree>
    <p:extLst>
      <p:ext uri="{BB962C8B-B14F-4D97-AF65-F5344CB8AC3E}">
        <p14:creationId xmlns:p14="http://schemas.microsoft.com/office/powerpoint/2010/main" val="413745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68B9-6E0A-4A5C-89FB-DEF07EC3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6E306-4A45-4DB6-B7FC-06ADCB0E9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A1284-5F71-469C-A6A9-4F09F245E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333"/>
            <a:ext cx="5273497" cy="5852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7C72FB-E5E7-42B2-ADF9-65C00ECB4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809" y="2224638"/>
            <a:ext cx="8397968" cy="4633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056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A1C99-E86A-42F1-AE41-515E67F7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is about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9DAA2F-8A41-47B7-B28D-D3B7F3E0F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9223" y="1690688"/>
            <a:ext cx="4046317" cy="4351338"/>
          </a:xfrm>
        </p:spPr>
        <p:txBody>
          <a:bodyPr>
            <a:normAutofit/>
          </a:bodyPr>
          <a:lstStyle/>
          <a:p>
            <a:r>
              <a:rPr lang="en-US" dirty="0"/>
              <a:t>Me, myself and I</a:t>
            </a:r>
          </a:p>
          <a:p>
            <a:endParaRPr lang="en-US" dirty="0"/>
          </a:p>
          <a:p>
            <a:r>
              <a:rPr lang="en-US" dirty="0"/>
              <a:t>Code</a:t>
            </a:r>
          </a:p>
          <a:p>
            <a:endParaRPr lang="en-US" dirty="0"/>
          </a:p>
          <a:p>
            <a:r>
              <a:rPr lang="en-US" dirty="0"/>
              <a:t>Architecture</a:t>
            </a:r>
          </a:p>
          <a:p>
            <a:endParaRPr lang="en-US" dirty="0"/>
          </a:p>
          <a:p>
            <a:r>
              <a:rPr lang="en-US" dirty="0"/>
              <a:t>Learning process</a:t>
            </a:r>
          </a:p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3741559-14C0-435A-8821-2C796C3D8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126" y="0"/>
            <a:ext cx="6690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57981"/>
      </p:ext>
    </p:extLst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CB53B-A700-4E12-9C9D-615C4D38C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EC275-751B-4275-9320-59AAFA3AB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AFD75-1AF9-4F2E-A4E3-485CC2676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737"/>
            <a:ext cx="7095281" cy="4104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7BD7B-4972-4387-9D1E-8C04B4AF0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413" y="3429000"/>
            <a:ext cx="8687553" cy="34292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973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F3D2-22C7-4E29-AF41-03E9B0C8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79B1D-6DE8-48FA-B071-B4F0E9029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37740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%"/>
                  </a:schemeClr>
                </a:solidFill>
              </a:rPr>
              <a:t>That’s better !</a:t>
            </a:r>
          </a:p>
          <a:p>
            <a:r>
              <a:rPr lang="en-US" dirty="0"/>
              <a:t>No more business logic in the DB</a:t>
            </a:r>
          </a:p>
          <a:p>
            <a:r>
              <a:rPr lang="en-US" dirty="0"/>
              <a:t>Quite readable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AAE08-CBFD-465F-BC8B-BE8FA6B7B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0314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Still a bit </a:t>
            </a:r>
            <a:r>
              <a:rPr lang="en-US" dirty="0">
                <a:solidFill>
                  <a:srgbClr val="C00000"/>
                </a:solidFill>
              </a:rPr>
              <a:t>messy</a:t>
            </a:r>
            <a:r>
              <a:rPr lang="en-US" dirty="0"/>
              <a:t>:</a:t>
            </a:r>
          </a:p>
          <a:p>
            <a:r>
              <a:rPr lang="en-US" dirty="0"/>
              <a:t>Not testable</a:t>
            </a:r>
          </a:p>
          <a:p>
            <a:r>
              <a:rPr lang="en-US" dirty="0"/>
              <a:t>Hard coupling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690BC-A458-4CDF-B9DF-7B11AFCEE4EF}"/>
              </a:ext>
            </a:extLst>
          </p:cNvPr>
          <p:cNvGrpSpPr/>
          <p:nvPr/>
        </p:nvGrpSpPr>
        <p:grpSpPr>
          <a:xfrm>
            <a:off x="8171730" y="3667862"/>
            <a:ext cx="2349656" cy="1814620"/>
            <a:chOff x="1099597" y="4883203"/>
            <a:chExt cx="2349656" cy="18146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202EAA-EFF6-4071-8936-9598F9B57818}"/>
                </a:ext>
              </a:extLst>
            </p:cNvPr>
            <p:cNvSpPr/>
            <p:nvPr/>
          </p:nvSpPr>
          <p:spPr>
            <a:xfrm>
              <a:off x="1713743" y="5347521"/>
              <a:ext cx="1735510" cy="1350302"/>
            </a:xfrm>
            <a:prstGeom prst="roundRect">
              <a:avLst/>
            </a:prstGeom>
            <a:solidFill>
              <a:schemeClr val="accent3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30F5698-6BCA-48ED-8460-366B43BE121F}"/>
                </a:ext>
              </a:extLst>
            </p:cNvPr>
            <p:cNvSpPr/>
            <p:nvPr/>
          </p:nvSpPr>
          <p:spPr>
            <a:xfrm>
              <a:off x="1099597" y="4883203"/>
              <a:ext cx="1829144" cy="1350302"/>
            </a:xfrm>
            <a:prstGeom prst="roundRect">
              <a:avLst/>
            </a:prstGeom>
            <a:solidFill>
              <a:schemeClr val="accent5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BUSINESS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026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32E9-EA8B-4421-96D7-22992ED9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layering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B2899B7-EB26-443C-BEBD-BC0929A84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85" y="1342371"/>
            <a:ext cx="6841740" cy="4567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pic>
        <p:nvPicPr>
          <p:cNvPr id="16" name="Content Placeholder 13">
            <a:extLst>
              <a:ext uri="{FF2B5EF4-FFF2-40B4-BE49-F238E27FC236}">
                <a16:creationId xmlns:a16="http://schemas.microsoft.com/office/drawing/2014/main" id="{F32D3942-5798-4223-88F3-807824065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98" y="1342371"/>
            <a:ext cx="5405379" cy="44272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064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FB9059-9AFA-4995-92EC-87F52369B9CE}"/>
              </a:ext>
            </a:extLst>
          </p:cNvPr>
          <p:cNvSpPr/>
          <p:nvPr/>
        </p:nvSpPr>
        <p:spPr>
          <a:xfrm>
            <a:off x="659758" y="3531717"/>
            <a:ext cx="5752618" cy="2301923"/>
          </a:xfrm>
          <a:prstGeom prst="roundRect">
            <a:avLst/>
          </a:prstGeom>
          <a:solidFill>
            <a:schemeClr val="accent3">
              <a:alpha val="50%"/>
            </a:schemeClr>
          </a:solidFill>
          <a:ln>
            <a:noFill/>
          </a:ln>
        </p:spPr>
        <p:style>
          <a:lnRef idx="0">
            <a:scrgbClr r="0%" g="0%" b="0%"/>
          </a:lnRef>
          <a:fillRef idx="0">
            <a:scrgbClr r="0%" g="0%" b="0%"/>
          </a:fillRef>
          <a:effectRef idx="0">
            <a:scrgbClr r="0%" g="0%" b="0%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C3666B-1C7B-4ED7-AB48-9CAF5354CDA9}"/>
              </a:ext>
            </a:extLst>
          </p:cNvPr>
          <p:cNvSpPr/>
          <p:nvPr/>
        </p:nvSpPr>
        <p:spPr>
          <a:xfrm>
            <a:off x="659757" y="1481885"/>
            <a:ext cx="5752618" cy="1537994"/>
          </a:xfrm>
          <a:prstGeom prst="roundRect">
            <a:avLst/>
          </a:prstGeom>
          <a:solidFill>
            <a:schemeClr val="accent5">
              <a:alpha val="50%"/>
            </a:schemeClr>
          </a:solidFill>
          <a:ln>
            <a:noFill/>
          </a:ln>
        </p:spPr>
        <p:style>
          <a:lnRef idx="0">
            <a:scrgbClr r="0%" g="0%" b="0%"/>
          </a:lnRef>
          <a:fillRef idx="0">
            <a:scrgbClr r="0%" g="0%" b="0%"/>
          </a:fillRef>
          <a:effectRef idx="0">
            <a:scrgbClr r="0%" g="0%" b="0%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LOGIC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632E9-EA8B-4421-96D7-22992ED9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layering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E3A2C-D7BB-4028-82F9-147E17557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Services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Repositories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%"/>
                  </a:schemeClr>
                </a:solidFill>
              </a:rPr>
              <a:t>+ Unit of 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138B7-667F-4509-9E37-A7A4EB199CD0}"/>
              </a:ext>
            </a:extLst>
          </p:cNvPr>
          <p:cNvSpPr txBox="1"/>
          <p:nvPr/>
        </p:nvSpPr>
        <p:spPr>
          <a:xfrm>
            <a:off x="6590818" y="4267179"/>
            <a:ext cx="5358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472C4"/>
                </a:solidFill>
                <a:latin typeface="Lucida Handwriting" panose="03010101010101010101" pitchFamily="66" charset="0"/>
              </a:rPr>
              <a:t>Abstract away </a:t>
            </a:r>
            <a:r>
              <a:rPr lang="en-US" sz="24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details of how data is accessed</a:t>
            </a:r>
            <a:endParaRPr lang="en-US" sz="2400" dirty="0">
              <a:solidFill>
                <a:schemeClr val="bg1">
                  <a:lumMod val="50%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B97FEF-15EB-41A3-9B33-DE34C2C387B1}"/>
              </a:ext>
            </a:extLst>
          </p:cNvPr>
          <p:cNvSpPr txBox="1"/>
          <p:nvPr/>
        </p:nvSpPr>
        <p:spPr>
          <a:xfrm>
            <a:off x="6590817" y="1835383"/>
            <a:ext cx="5358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472C4"/>
                </a:solidFill>
                <a:latin typeface="Lucida Handwriting" panose="03010101010101010101" pitchFamily="66" charset="0"/>
              </a:rPr>
              <a:t>Orchestrate </a:t>
            </a:r>
            <a:r>
              <a:rPr lang="en-US" sz="24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data-flow for a given use-case</a:t>
            </a:r>
            <a:endParaRPr lang="en-US" sz="2400" dirty="0">
              <a:solidFill>
                <a:schemeClr val="bg1">
                  <a:lumMod val="50%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</p:bldLst>
  </p:timing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2CCBA-E795-4753-B993-8A5CBC991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7B4C2-BE0F-45E0-A2A4-9119D3FB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74" y="193764"/>
            <a:ext cx="7669019" cy="41006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439A8A-452E-4B8B-AEDD-DCC589EEE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7" y="3934186"/>
            <a:ext cx="11003692" cy="2558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81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AAB09D-48AC-4CBE-ABD4-F43E8C0D2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0" y="1684784"/>
            <a:ext cx="7899482" cy="1744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2CCBA-E795-4753-B993-8A5CBC991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“Service”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1D4CD-4A56-4050-BD0D-91BB855F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0" y="3988011"/>
            <a:ext cx="8143162" cy="2100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981E57-5485-4A61-BDCA-B3F7E61B3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646" y="1464103"/>
            <a:ext cx="7201524" cy="5098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204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96FD-37ED-4319-A0B3-97DAFB8F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70E1C-E178-4807-A7CF-1696DB9B1F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Quite an improvement</a:t>
            </a:r>
          </a:p>
          <a:p>
            <a:r>
              <a:rPr lang="en-US" dirty="0"/>
              <a:t>Decoupled</a:t>
            </a:r>
          </a:p>
          <a:p>
            <a:r>
              <a:rPr lang="en-US" dirty="0"/>
              <a:t>Testable</a:t>
            </a:r>
          </a:p>
          <a:p>
            <a:r>
              <a:rPr lang="en-US" dirty="0"/>
              <a:t>Easy to know where functionality should live</a:t>
            </a:r>
          </a:p>
          <a:p>
            <a:r>
              <a:rPr lang="en-US" dirty="0"/>
              <a:t>It worked fine initially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16C28A-E31E-4FFD-9596-0C6D33A479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But … wait a minute …</a:t>
            </a:r>
          </a:p>
        </p:txBody>
      </p:sp>
    </p:spTree>
    <p:extLst>
      <p:ext uri="{BB962C8B-B14F-4D97-AF65-F5344CB8AC3E}">
        <p14:creationId xmlns:p14="http://schemas.microsoft.com/office/powerpoint/2010/main" val="3410900860"/>
      </p:ext>
    </p:extLst>
  </p:cSld>
  <p:clrMapOvr>
    <a:masterClrMapping/>
  </p:clrMapOvr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ED27-CF26-4B19-A9D4-A407C573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graphs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8B466-BF26-4CED-A469-EA41FA47E5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D084FE4-C061-465D-933D-4EF667E12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1491" y="1825625"/>
            <a:ext cx="425948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When loading an Order from DB …</a:t>
            </a:r>
            <a:r>
              <a:rPr lang="en-US" sz="24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what else should I load </a:t>
            </a:r>
            <a:r>
              <a:rPr lang="en-US" sz="2400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?</a:t>
            </a:r>
            <a:endParaRPr lang="en-US" sz="2400" dirty="0">
              <a:latin typeface="Lucida Handwriting" panose="03010101010101010101" pitchFamily="66" charset="0"/>
            </a:endParaRPr>
          </a:p>
          <a:p>
            <a:pPr>
              <a:buFontTx/>
              <a:buChar char="-"/>
            </a:pPr>
            <a:r>
              <a:rPr lang="en-US" sz="2400" dirty="0"/>
              <a:t>All the relationships ? </a:t>
            </a:r>
          </a:p>
          <a:p>
            <a:pPr>
              <a:buFontTx/>
              <a:buChar char="-"/>
            </a:pPr>
            <a:r>
              <a:rPr lang="en-US" sz="2400" dirty="0"/>
              <a:t>Some of them, and leave some unpopulated (</a:t>
            </a:r>
            <a:r>
              <a:rPr lang="en-US" sz="2400" dirty="0">
                <a:solidFill>
                  <a:schemeClr val="bg1">
                    <a:lumMod val="65%"/>
                  </a:schemeClr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/>
              <a:t>) ?</a:t>
            </a:r>
          </a:p>
          <a:p>
            <a:pPr>
              <a:buFontTx/>
              <a:buChar char="-"/>
            </a:pPr>
            <a:r>
              <a:rPr lang="en-US" sz="2400" dirty="0"/>
              <a:t>Some of them, and use lazy-loading 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9" name="Content Placeholder 15">
            <a:extLst>
              <a:ext uri="{FF2B5EF4-FFF2-40B4-BE49-F238E27FC236}">
                <a16:creationId xmlns:a16="http://schemas.microsoft.com/office/drawing/2014/main" id="{8570D8E2-28BB-448F-9CED-2205D95EE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383" y="22940"/>
            <a:ext cx="7719350" cy="64352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183B364-10A0-421D-AF42-43D1484D2AB1}"/>
              </a:ext>
            </a:extLst>
          </p:cNvPr>
          <p:cNvGrpSpPr/>
          <p:nvPr/>
        </p:nvGrpSpPr>
        <p:grpSpPr>
          <a:xfrm>
            <a:off x="4247909" y="72362"/>
            <a:ext cx="7869824" cy="6385789"/>
            <a:chOff x="4247909" y="72362"/>
            <a:chExt cx="7869824" cy="638578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440565B-1B9E-4B35-8523-5119A8CA816D}"/>
                </a:ext>
              </a:extLst>
            </p:cNvPr>
            <p:cNvSpPr/>
            <p:nvPr/>
          </p:nvSpPr>
          <p:spPr>
            <a:xfrm>
              <a:off x="4548851" y="1493134"/>
              <a:ext cx="3709207" cy="4965017"/>
            </a:xfrm>
            <a:prstGeom prst="rect">
              <a:avLst/>
            </a:prstGeom>
            <a:solidFill>
              <a:srgbClr val="FFFFFF">
                <a:alpha val="81.172%"/>
              </a:srgbClr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E3C9E82-97CA-445E-A730-6CBDD8BACEC3}"/>
                </a:ext>
              </a:extLst>
            </p:cNvPr>
            <p:cNvSpPr/>
            <p:nvPr/>
          </p:nvSpPr>
          <p:spPr>
            <a:xfrm>
              <a:off x="4247909" y="266348"/>
              <a:ext cx="2155545" cy="1325563"/>
            </a:xfrm>
            <a:prstGeom prst="rect">
              <a:avLst/>
            </a:prstGeom>
            <a:solidFill>
              <a:srgbClr val="FFFFFF">
                <a:alpha val="81.172%"/>
              </a:srgbClr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D6E8F9F-538E-4AD7-9FDA-AE7BB3CFF4A2}"/>
                </a:ext>
              </a:extLst>
            </p:cNvPr>
            <p:cNvSpPr/>
            <p:nvPr/>
          </p:nvSpPr>
          <p:spPr>
            <a:xfrm>
              <a:off x="10137974" y="72362"/>
              <a:ext cx="1979759" cy="1325563"/>
            </a:xfrm>
            <a:prstGeom prst="rect">
              <a:avLst/>
            </a:prstGeom>
            <a:solidFill>
              <a:srgbClr val="FFFFFF">
                <a:alpha val="81.172%"/>
              </a:srgbClr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D1E224-C2A1-4B4F-966B-D2C39071D320}"/>
                </a:ext>
              </a:extLst>
            </p:cNvPr>
            <p:cNvSpPr/>
            <p:nvPr/>
          </p:nvSpPr>
          <p:spPr>
            <a:xfrm>
              <a:off x="8408526" y="2852215"/>
              <a:ext cx="3709207" cy="3594361"/>
            </a:xfrm>
            <a:prstGeom prst="rect">
              <a:avLst/>
            </a:prstGeom>
            <a:solidFill>
              <a:srgbClr val="FFFFFF">
                <a:alpha val="81.172%"/>
              </a:srgbClr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21C658-5A53-40EC-91C9-A4EC6730793A}"/>
              </a:ext>
            </a:extLst>
          </p:cNvPr>
          <p:cNvGrpSpPr/>
          <p:nvPr/>
        </p:nvGrpSpPr>
        <p:grpSpPr>
          <a:xfrm>
            <a:off x="5116011" y="4171130"/>
            <a:ext cx="6146156" cy="2123658"/>
            <a:chOff x="5116011" y="4171130"/>
            <a:chExt cx="6146156" cy="212365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7DB1DE7-9C42-4EE0-9DA3-D423549EC66E}"/>
                </a:ext>
              </a:extLst>
            </p:cNvPr>
            <p:cNvSpPr txBox="1"/>
            <p:nvPr/>
          </p:nvSpPr>
          <p:spPr>
            <a:xfrm>
              <a:off x="5116011" y="4171130"/>
              <a:ext cx="6146156" cy="2123658"/>
            </a:xfrm>
            <a:prstGeom prst="rect">
              <a:avLst/>
            </a:prstGeom>
            <a:solidFill>
              <a:schemeClr val="accent4">
                <a:lumMod val="20%"/>
                <a:lumOff val="80%"/>
              </a:schemeClr>
            </a:solidFill>
            <a:effectLst>
              <a:outerShdw blurRad="50800" dist="38100" dir="2700000" algn="tl" rotWithShape="0">
                <a:prstClr val="black">
                  <a:alpha val="40%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define </a:t>
              </a:r>
              <a:r>
                <a:rPr lang="en-US" sz="2400" b="1" dirty="0">
                  <a:solidFill>
                    <a:srgbClr val="C00000"/>
                  </a:solidFill>
                  <a:latin typeface="Lucida Handwriting" panose="03010101010101010101" pitchFamily="66" charset="0"/>
                </a:rPr>
                <a:t>Aggregates</a:t>
              </a:r>
            </a:p>
            <a:p>
              <a:endParaRPr lang="en-US" dirty="0"/>
            </a:p>
            <a:p>
              <a:r>
                <a:rPr lang="en-US" dirty="0"/>
                <a:t>Deliberately delimit clusters of objects that </a:t>
              </a:r>
            </a:p>
            <a:p>
              <a:r>
                <a:rPr lang="en-US" dirty="0"/>
                <a:t>live together and are loaded/stored together.</a:t>
              </a:r>
            </a:p>
            <a:p>
              <a:endParaRPr lang="en-US" dirty="0"/>
            </a:p>
            <a:p>
              <a:r>
                <a:rPr lang="en-US" dirty="0"/>
                <a:t>… keep them as small as possible</a:t>
              </a:r>
            </a:p>
            <a:p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30D20B1-6E2B-4A36-9E94-912928866801}"/>
                </a:ext>
              </a:extLst>
            </p:cNvPr>
            <p:cNvGrpSpPr/>
            <p:nvPr/>
          </p:nvGrpSpPr>
          <p:grpSpPr>
            <a:xfrm>
              <a:off x="9997110" y="4575010"/>
              <a:ext cx="873916" cy="1315898"/>
              <a:chOff x="4201611" y="1825625"/>
              <a:chExt cx="873916" cy="1315898"/>
            </a:xfrm>
          </p:grpSpPr>
          <p:sp>
            <p:nvSpPr>
              <p:cNvPr id="29" name="Rectangle: Single Corner Snipped 28">
                <a:extLst>
                  <a:ext uri="{FF2B5EF4-FFF2-40B4-BE49-F238E27FC236}">
                    <a16:creationId xmlns:a16="http://schemas.microsoft.com/office/drawing/2014/main" id="{D7F31D37-B1FF-4FD1-829B-FB12A25C1E0A}"/>
                  </a:ext>
                </a:extLst>
              </p:cNvPr>
              <p:cNvSpPr/>
              <p:nvPr/>
            </p:nvSpPr>
            <p:spPr>
              <a:xfrm>
                <a:off x="4201611" y="1825625"/>
                <a:ext cx="300942" cy="338841"/>
              </a:xfrm>
              <a:prstGeom prst="snip1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: Single Corner Snipped 29">
                <a:extLst>
                  <a:ext uri="{FF2B5EF4-FFF2-40B4-BE49-F238E27FC236}">
                    <a16:creationId xmlns:a16="http://schemas.microsoft.com/office/drawing/2014/main" id="{884908C3-99C8-400A-993E-00FEE17114E1}"/>
                  </a:ext>
                </a:extLst>
              </p:cNvPr>
              <p:cNvSpPr/>
              <p:nvPr/>
            </p:nvSpPr>
            <p:spPr>
              <a:xfrm>
                <a:off x="4548857" y="2245489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Single Corner Snipped 30">
                <a:extLst>
                  <a:ext uri="{FF2B5EF4-FFF2-40B4-BE49-F238E27FC236}">
                    <a16:creationId xmlns:a16="http://schemas.microsoft.com/office/drawing/2014/main" id="{D39715D6-77F1-498C-A76B-07E97635294A}"/>
                  </a:ext>
                </a:extLst>
              </p:cNvPr>
              <p:cNvSpPr/>
              <p:nvPr/>
            </p:nvSpPr>
            <p:spPr>
              <a:xfrm>
                <a:off x="4548857" y="2665353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Single Corner Snipped 31">
                <a:extLst>
                  <a:ext uri="{FF2B5EF4-FFF2-40B4-BE49-F238E27FC236}">
                    <a16:creationId xmlns:a16="http://schemas.microsoft.com/office/drawing/2014/main" id="{C36B41EF-5E25-476B-B8C6-389FB71C579A}"/>
                  </a:ext>
                </a:extLst>
              </p:cNvPr>
              <p:cNvSpPr/>
              <p:nvPr/>
            </p:nvSpPr>
            <p:spPr>
              <a:xfrm>
                <a:off x="4676188" y="2719267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Single Corner Snipped 32">
                <a:extLst>
                  <a:ext uri="{FF2B5EF4-FFF2-40B4-BE49-F238E27FC236}">
                    <a16:creationId xmlns:a16="http://schemas.microsoft.com/office/drawing/2014/main" id="{DFB0A222-4550-46BE-AE4F-32DB52CE0CFB}"/>
                  </a:ext>
                </a:extLst>
              </p:cNvPr>
              <p:cNvSpPr/>
              <p:nvPr/>
            </p:nvSpPr>
            <p:spPr>
              <a:xfrm>
                <a:off x="4774585" y="2802682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14982E26-0688-40DD-A055-180BBCEBE889}"/>
                  </a:ext>
                </a:extLst>
              </p:cNvPr>
              <p:cNvCxnSpPr>
                <a:stCxn id="29" idx="1"/>
                <a:endCxn id="30" idx="2"/>
              </p:cNvCxnSpPr>
              <p:nvPr/>
            </p:nvCxnSpPr>
            <p:spPr>
              <a:xfrm rot="16200000" flipH="1">
                <a:off x="4325247" y="2191300"/>
                <a:ext cx="250444" cy="196775"/>
              </a:xfrm>
              <a:prstGeom prst="bentConnector2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88B8E413-1B61-4FC4-A553-5182FA700D3B}"/>
                  </a:ext>
                </a:extLst>
              </p:cNvPr>
              <p:cNvCxnSpPr>
                <a:endCxn id="31" idx="2"/>
              </p:cNvCxnSpPr>
              <p:nvPr/>
            </p:nvCxnSpPr>
            <p:spPr>
              <a:xfrm rot="16200000" flipH="1">
                <a:off x="4115315" y="2401231"/>
                <a:ext cx="670309" cy="196776"/>
              </a:xfrm>
              <a:prstGeom prst="bentConnector2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989793D-A3C4-4B85-BD19-E3A8C5926286}"/>
              </a:ext>
            </a:extLst>
          </p:cNvPr>
          <p:cNvSpPr/>
          <p:nvPr/>
        </p:nvSpPr>
        <p:spPr>
          <a:xfrm>
            <a:off x="5822066" y="-110955"/>
            <a:ext cx="4700274" cy="3004558"/>
          </a:xfrm>
          <a:custGeom>
            <a:avLst/>
            <a:gdLst>
              <a:gd name="connsiteX0" fmla="*/ 51349 w 4184464"/>
              <a:gd name="connsiteY0" fmla="*/ 921183 h 3004558"/>
              <a:gd name="connsiteX1" fmla="*/ 259694 w 4184464"/>
              <a:gd name="connsiteY1" fmla="*/ 1893456 h 3004558"/>
              <a:gd name="connsiteX2" fmla="*/ 1868575 w 4184464"/>
              <a:gd name="connsiteY2" fmla="*/ 2680535 h 3004558"/>
              <a:gd name="connsiteX3" fmla="*/ 3940443 w 4184464"/>
              <a:gd name="connsiteY3" fmla="*/ 2831006 h 3004558"/>
              <a:gd name="connsiteX4" fmla="*/ 3789972 w 4184464"/>
              <a:gd name="connsiteY4" fmla="*/ 284575 h 3004558"/>
              <a:gd name="connsiteX5" fmla="*/ 768980 w 4184464"/>
              <a:gd name="connsiteY5" fmla="*/ 134104 h 3004558"/>
              <a:gd name="connsiteX6" fmla="*/ 51349 w 4184464"/>
              <a:gd name="connsiteY6" fmla="*/ 921183 h 30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464" h="3004558">
                <a:moveTo>
                  <a:pt x="51349" y="921183"/>
                </a:moveTo>
                <a:cubicBezTo>
                  <a:pt x="-33532" y="1214408"/>
                  <a:pt x="-43177" y="1600231"/>
                  <a:pt x="259694" y="1893456"/>
                </a:cubicBezTo>
                <a:cubicBezTo>
                  <a:pt x="562565" y="2186681"/>
                  <a:pt x="1255117" y="2524277"/>
                  <a:pt x="1868575" y="2680535"/>
                </a:cubicBezTo>
                <a:cubicBezTo>
                  <a:pt x="2482033" y="2836793"/>
                  <a:pt x="3620210" y="3230333"/>
                  <a:pt x="3940443" y="2831006"/>
                </a:cubicBezTo>
                <a:cubicBezTo>
                  <a:pt x="4260676" y="2431679"/>
                  <a:pt x="4318549" y="734059"/>
                  <a:pt x="3789972" y="284575"/>
                </a:cubicBezTo>
                <a:cubicBezTo>
                  <a:pt x="3261395" y="-164909"/>
                  <a:pt x="1392084" y="26074"/>
                  <a:pt x="768980" y="134104"/>
                </a:cubicBezTo>
                <a:cubicBezTo>
                  <a:pt x="145876" y="242134"/>
                  <a:pt x="136230" y="627958"/>
                  <a:pt x="51349" y="921183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5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6" grpId="0" animBg="1"/>
    </p:bldLst>
  </p:timing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ED27-CF26-4B19-A9D4-A407C573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graphs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CF418-C3F5-4373-A365-B52DB7C6F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917" y="1888665"/>
            <a:ext cx="5288738" cy="2613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B4940C-ADB0-4C5F-8898-B674303FA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9812" y="1825626"/>
            <a:ext cx="6546401" cy="291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51242D4-51D0-4EDF-9D43-CD9C3F93B1F8}"/>
              </a:ext>
            </a:extLst>
          </p:cNvPr>
          <p:cNvGrpSpPr/>
          <p:nvPr/>
        </p:nvGrpSpPr>
        <p:grpSpPr>
          <a:xfrm>
            <a:off x="3148315" y="1998765"/>
            <a:ext cx="6620718" cy="2102505"/>
            <a:chOff x="3148315" y="1998765"/>
            <a:chExt cx="6620718" cy="2102505"/>
          </a:xfrm>
        </p:grpSpPr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DD98E5D-A9D1-4837-8F7B-67F3707AE1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345" y="2133702"/>
              <a:ext cx="4540688" cy="196756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AFABCB46-9F1B-4C76-8015-F54ABE963D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148315" y="1998765"/>
              <a:ext cx="4350375" cy="2023397"/>
            </a:xfrm>
            <a:prstGeom prst="curvedConnector3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2A4DA2F-96A4-4922-BB3B-941D30F6B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39" y="4846044"/>
            <a:ext cx="3257550" cy="192405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84EC0ED-AAB3-44A9-9327-AC7A6FDA48B7}"/>
              </a:ext>
            </a:extLst>
          </p:cNvPr>
          <p:cNvGrpSpPr/>
          <p:nvPr/>
        </p:nvGrpSpPr>
        <p:grpSpPr>
          <a:xfrm>
            <a:off x="7964349" y="3744429"/>
            <a:ext cx="3091990" cy="397370"/>
            <a:chOff x="7964349" y="3744429"/>
            <a:chExt cx="3091990" cy="39737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7054729-CF71-491C-82DA-FE276D0946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4349" y="3744429"/>
              <a:ext cx="3068995" cy="39737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C53EC69-CAD8-41D7-BD6E-68CE5B9D9F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4349" y="3811925"/>
              <a:ext cx="3091990" cy="3298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5C90FA-FFA8-49AE-869C-354D29F04163}"/>
              </a:ext>
            </a:extLst>
          </p:cNvPr>
          <p:cNvGrpSpPr/>
          <p:nvPr/>
        </p:nvGrpSpPr>
        <p:grpSpPr>
          <a:xfrm>
            <a:off x="5521125" y="4882456"/>
            <a:ext cx="6423948" cy="1846659"/>
            <a:chOff x="5521125" y="4870881"/>
            <a:chExt cx="6423948" cy="1846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CDAA61-2086-40F7-98FD-BCD51F126208}"/>
                </a:ext>
              </a:extLst>
            </p:cNvPr>
            <p:cNvSpPr txBox="1"/>
            <p:nvPr/>
          </p:nvSpPr>
          <p:spPr>
            <a:xfrm>
              <a:off x="5521125" y="4870881"/>
              <a:ext cx="6423948" cy="1846659"/>
            </a:xfrm>
            <a:prstGeom prst="rect">
              <a:avLst/>
            </a:prstGeom>
            <a:solidFill>
              <a:schemeClr val="accent4">
                <a:lumMod val="20%"/>
                <a:lumOff val="80%"/>
              </a:schemeClr>
            </a:solidFill>
            <a:effectLst>
              <a:outerShdw blurRad="50800" dist="38100" dir="2700000" algn="tl" rotWithShape="0">
                <a:prstClr val="black">
                  <a:alpha val="40%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identify the </a:t>
              </a:r>
              <a:r>
                <a:rPr lang="en-US" sz="2400" b="1" dirty="0">
                  <a:solidFill>
                    <a:srgbClr val="C00000"/>
                  </a:solidFill>
                  <a:latin typeface="Lucida Handwriting" panose="03010101010101010101" pitchFamily="66" charset="0"/>
                </a:rPr>
                <a:t>Aggregate Root</a:t>
              </a:r>
            </a:p>
            <a:p>
              <a:endParaRPr lang="en-US" dirty="0"/>
            </a:p>
            <a:p>
              <a:r>
                <a:rPr lang="en-US" dirty="0"/>
                <a:t>The unique entry point to the graph</a:t>
              </a:r>
            </a:p>
            <a:p>
              <a:r>
                <a:rPr lang="en-US" dirty="0"/>
                <a:t>Dependencies go only in one direction</a:t>
              </a:r>
            </a:p>
            <a:p>
              <a:endParaRPr lang="en-US" dirty="0"/>
            </a:p>
            <a:p>
              <a:r>
                <a:rPr lang="en-US" dirty="0"/>
                <a:t>Repositories return Aggregates through their root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609598D-B6EA-4991-9058-2E7DD4C79980}"/>
                </a:ext>
              </a:extLst>
            </p:cNvPr>
            <p:cNvGrpSpPr/>
            <p:nvPr/>
          </p:nvGrpSpPr>
          <p:grpSpPr>
            <a:xfrm>
              <a:off x="10916842" y="5272163"/>
              <a:ext cx="873916" cy="1315898"/>
              <a:chOff x="4201611" y="1825625"/>
              <a:chExt cx="873916" cy="1315898"/>
            </a:xfrm>
          </p:grpSpPr>
          <p:sp>
            <p:nvSpPr>
              <p:cNvPr id="28" name="Rectangle: Single Corner Snipped 27">
                <a:extLst>
                  <a:ext uri="{FF2B5EF4-FFF2-40B4-BE49-F238E27FC236}">
                    <a16:creationId xmlns:a16="http://schemas.microsoft.com/office/drawing/2014/main" id="{6C5D4F20-C0E5-45E5-94BB-A07F0A7942FA}"/>
                  </a:ext>
                </a:extLst>
              </p:cNvPr>
              <p:cNvSpPr/>
              <p:nvPr/>
            </p:nvSpPr>
            <p:spPr>
              <a:xfrm>
                <a:off x="4201611" y="1825625"/>
                <a:ext cx="300942" cy="338841"/>
              </a:xfrm>
              <a:prstGeom prst="snip1Rect">
                <a:avLst/>
              </a:prstGeom>
              <a:solidFill>
                <a:srgbClr val="FFC000"/>
              </a:solidFill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: Single Corner Snipped 28">
                <a:extLst>
                  <a:ext uri="{FF2B5EF4-FFF2-40B4-BE49-F238E27FC236}">
                    <a16:creationId xmlns:a16="http://schemas.microsoft.com/office/drawing/2014/main" id="{898BFBC2-C209-4698-98EE-708311D841E7}"/>
                  </a:ext>
                </a:extLst>
              </p:cNvPr>
              <p:cNvSpPr/>
              <p:nvPr/>
            </p:nvSpPr>
            <p:spPr>
              <a:xfrm>
                <a:off x="4548857" y="2245489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: Single Corner Snipped 29">
                <a:extLst>
                  <a:ext uri="{FF2B5EF4-FFF2-40B4-BE49-F238E27FC236}">
                    <a16:creationId xmlns:a16="http://schemas.microsoft.com/office/drawing/2014/main" id="{BACBDC9B-386F-48CA-B020-FF01A75D6FF5}"/>
                  </a:ext>
                </a:extLst>
              </p:cNvPr>
              <p:cNvSpPr/>
              <p:nvPr/>
            </p:nvSpPr>
            <p:spPr>
              <a:xfrm>
                <a:off x="4548857" y="2665353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Single Corner Snipped 30">
                <a:extLst>
                  <a:ext uri="{FF2B5EF4-FFF2-40B4-BE49-F238E27FC236}">
                    <a16:creationId xmlns:a16="http://schemas.microsoft.com/office/drawing/2014/main" id="{C47D1C4D-419D-41DD-B71F-E8C5A7C2101E}"/>
                  </a:ext>
                </a:extLst>
              </p:cNvPr>
              <p:cNvSpPr/>
              <p:nvPr/>
            </p:nvSpPr>
            <p:spPr>
              <a:xfrm>
                <a:off x="4676188" y="2719267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Single Corner Snipped 31">
                <a:extLst>
                  <a:ext uri="{FF2B5EF4-FFF2-40B4-BE49-F238E27FC236}">
                    <a16:creationId xmlns:a16="http://schemas.microsoft.com/office/drawing/2014/main" id="{7C274C08-27B1-4C00-9898-38DC48298622}"/>
                  </a:ext>
                </a:extLst>
              </p:cNvPr>
              <p:cNvSpPr/>
              <p:nvPr/>
            </p:nvSpPr>
            <p:spPr>
              <a:xfrm>
                <a:off x="4774585" y="2802682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924DB4C9-5565-42A9-A8BA-18536843CAED}"/>
                  </a:ext>
                </a:extLst>
              </p:cNvPr>
              <p:cNvCxnSpPr>
                <a:stCxn id="28" idx="1"/>
                <a:endCxn id="29" idx="2"/>
              </p:cNvCxnSpPr>
              <p:nvPr/>
            </p:nvCxnSpPr>
            <p:spPr>
              <a:xfrm rot="16200000" flipH="1">
                <a:off x="4325247" y="2191300"/>
                <a:ext cx="250444" cy="196775"/>
              </a:xfrm>
              <a:prstGeom prst="bentConnector2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9855967C-A09C-4881-AC66-8FA49EE1FA45}"/>
                  </a:ext>
                </a:extLst>
              </p:cNvPr>
              <p:cNvCxnSpPr>
                <a:endCxn id="30" idx="2"/>
              </p:cNvCxnSpPr>
              <p:nvPr/>
            </p:nvCxnSpPr>
            <p:spPr>
              <a:xfrm rot="16200000" flipH="1">
                <a:off x="4115315" y="2401231"/>
                <a:ext cx="670309" cy="196776"/>
              </a:xfrm>
              <a:prstGeom prst="bentConnector2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8380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D8B65-EAF9-4D1A-A938-0182F633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smells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1E342-A199-464D-9FFF-EC8FE84AB9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A3538-34C9-4945-A01B-7FEC7690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711" y="1305395"/>
            <a:ext cx="7163421" cy="4503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195EB9-534A-48B6-B61B-50317CCD8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14" y="4158450"/>
            <a:ext cx="6828112" cy="259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74FDE6-2AF3-4E6B-8BF7-F7C10475D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710" y="1305395"/>
            <a:ext cx="6348010" cy="53420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6AD5BB2-8243-4C68-A855-FC76051EE996}"/>
              </a:ext>
            </a:extLst>
          </p:cNvPr>
          <p:cNvGrpSpPr/>
          <p:nvPr/>
        </p:nvGrpSpPr>
        <p:grpSpPr>
          <a:xfrm>
            <a:off x="3211407" y="158477"/>
            <a:ext cx="8686891" cy="3529457"/>
            <a:chOff x="3211407" y="158477"/>
            <a:chExt cx="8686891" cy="35294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182CAC-E249-49DF-A3E2-703704C68D85}"/>
                </a:ext>
              </a:extLst>
            </p:cNvPr>
            <p:cNvGrpSpPr/>
            <p:nvPr/>
          </p:nvGrpSpPr>
          <p:grpSpPr>
            <a:xfrm>
              <a:off x="3211407" y="158477"/>
              <a:ext cx="8686891" cy="3529457"/>
              <a:chOff x="3211407" y="158477"/>
              <a:chExt cx="8686891" cy="352945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5470EF7-6E2A-4D08-AADE-108677AA57D9}"/>
                  </a:ext>
                </a:extLst>
              </p:cNvPr>
              <p:cNvSpPr/>
              <p:nvPr/>
            </p:nvSpPr>
            <p:spPr>
              <a:xfrm>
                <a:off x="5216324" y="158477"/>
                <a:ext cx="6681974" cy="2643171"/>
              </a:xfrm>
              <a:prstGeom prst="rect">
                <a:avLst/>
              </a:prstGeom>
              <a:solidFill>
                <a:schemeClr val="accent4">
                  <a:lumMod val="20%"/>
                  <a:lumOff val="80%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%"/>
                  </a:prstClr>
                </a:outerShdw>
              </a:effectLst>
            </p:spPr>
            <p:style>
              <a:lnRef idx="2">
                <a:schemeClr val="accent1">
                  <a:shade val="50%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B9DDA8-8ECA-49A1-91C3-B45BB5ADF56D}"/>
                  </a:ext>
                </a:extLst>
              </p:cNvPr>
              <p:cNvSpPr txBox="1"/>
              <p:nvPr/>
            </p:nvSpPr>
            <p:spPr>
              <a:xfrm>
                <a:off x="5803101" y="1267989"/>
                <a:ext cx="43243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ucida Handwriting" panose="03010101010101010101" pitchFamily="66" charset="0"/>
                  </a:rPr>
                  <a:t>Transaction Script</a:t>
                </a:r>
              </a:p>
            </p:txBody>
          </p:sp>
          <p:cxnSp>
            <p:nvCxnSpPr>
              <p:cNvPr id="15" name="Connector: Curved 14">
                <a:extLst>
                  <a:ext uri="{FF2B5EF4-FFF2-40B4-BE49-F238E27FC236}">
                    <a16:creationId xmlns:a16="http://schemas.microsoft.com/office/drawing/2014/main" id="{43708262-5A49-466D-8851-4427EABC707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3211407" y="1480062"/>
                <a:ext cx="2688005" cy="2207872"/>
              </a:xfrm>
              <a:prstGeom prst="curvedConnector3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Content Placeholder 10">
              <a:extLst>
                <a:ext uri="{FF2B5EF4-FFF2-40B4-BE49-F238E27FC236}">
                  <a16:creationId xmlns:a16="http://schemas.microsoft.com/office/drawing/2014/main" id="{2AC42C67-9463-40A3-8246-DE47A4E23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0087" y="315464"/>
              <a:ext cx="1802812" cy="231592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DCF5364-5098-47E0-8C79-9DAB1661F0AC}"/>
              </a:ext>
            </a:extLst>
          </p:cNvPr>
          <p:cNvGrpSpPr/>
          <p:nvPr/>
        </p:nvGrpSpPr>
        <p:grpSpPr>
          <a:xfrm>
            <a:off x="5803101" y="1964816"/>
            <a:ext cx="4328763" cy="2145240"/>
            <a:chOff x="5687068" y="2031222"/>
            <a:chExt cx="4328763" cy="2145240"/>
          </a:xfrm>
        </p:grpSpPr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52E04533-F2B5-4C4A-BB28-9F14FCE1F2B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373126" y="2533758"/>
              <a:ext cx="1745129" cy="154028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D05F2D-BA13-492D-8AF7-4295C2BF4228}"/>
                </a:ext>
              </a:extLst>
            </p:cNvPr>
            <p:cNvSpPr txBox="1"/>
            <p:nvPr/>
          </p:nvSpPr>
          <p:spPr>
            <a:xfrm>
              <a:off x="5687068" y="2031222"/>
              <a:ext cx="43243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Lucida Handwriting" panose="03010101010101010101" pitchFamily="66" charset="0"/>
                </a:rPr>
                <a:t>Anemic Domain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50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CF0791-5A75-45FE-AE0E-5FC7FE666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25" y="0"/>
            <a:ext cx="12035742" cy="803283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25BC6-3620-4A5D-AF08-E5C71130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it all started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4F58A-200F-45A7-9956-5EE7B4CC1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46305"/>
            <a:ext cx="3810330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C69F-E568-4F36-B860-DE0E851A7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Fighting the Anemic Domain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836-A9D7-4839-98A6-C4CC77859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Do not </a:t>
            </a:r>
            <a:r>
              <a:rPr lang="en-US" dirty="0"/>
              <a:t>expose setters</a:t>
            </a:r>
          </a:p>
          <a:p>
            <a:r>
              <a:rPr lang="en-US" dirty="0">
                <a:solidFill>
                  <a:schemeClr val="accent6">
                    <a:lumMod val="75%"/>
                  </a:schemeClr>
                </a:solidFill>
              </a:rPr>
              <a:t>Do</a:t>
            </a:r>
            <a:r>
              <a:rPr lang="en-US" dirty="0"/>
              <a:t> expose only the Aggregate Root</a:t>
            </a:r>
          </a:p>
          <a:p>
            <a:r>
              <a:rPr lang="en-US" dirty="0">
                <a:solidFill>
                  <a:schemeClr val="accent6">
                    <a:lumMod val="75%"/>
                  </a:schemeClr>
                </a:solidFill>
              </a:rPr>
              <a:t>Do</a:t>
            </a:r>
            <a:r>
              <a:rPr lang="en-US" dirty="0"/>
              <a:t> enforce invariants (guard clauses)</a:t>
            </a:r>
          </a:p>
          <a:p>
            <a:r>
              <a:rPr lang="en-US" dirty="0">
                <a:solidFill>
                  <a:schemeClr val="accent6">
                    <a:lumMod val="75%"/>
                  </a:schemeClr>
                </a:solidFill>
              </a:rPr>
              <a:t>Do</a:t>
            </a:r>
            <a:r>
              <a:rPr lang="en-US" dirty="0"/>
              <a:t> mutations only </a:t>
            </a:r>
            <a:r>
              <a:rPr lang="en-US" dirty="0">
                <a:solidFill>
                  <a:schemeClr val="accent6">
                    <a:lumMod val="75%"/>
                  </a:schemeClr>
                </a:solidFill>
              </a:rPr>
              <a:t>through methods </a:t>
            </a:r>
          </a:p>
          <a:p>
            <a:r>
              <a:rPr lang="en-US" dirty="0">
                <a:solidFill>
                  <a:srgbClr val="000000"/>
                </a:solidFill>
              </a:rPr>
              <a:t>Use </a:t>
            </a:r>
            <a:r>
              <a:rPr lang="en-US" dirty="0">
                <a:solidFill>
                  <a:schemeClr val="accent6">
                    <a:lumMod val="75%"/>
                  </a:schemeClr>
                </a:solidFill>
              </a:rPr>
              <a:t>intent-revealing names </a:t>
            </a:r>
            <a:r>
              <a:rPr lang="en-US" dirty="0">
                <a:solidFill>
                  <a:schemeClr val="bg1">
                    <a:lumMod val="50%"/>
                  </a:schemeClr>
                </a:solidFill>
              </a:rPr>
              <a:t>(no </a:t>
            </a:r>
            <a:r>
              <a:rPr lang="en-US" dirty="0">
                <a:solidFill>
                  <a:schemeClr val="bg1">
                    <a:lumMod val="50%"/>
                  </a:schemeClr>
                </a:solidFill>
                <a:latin typeface="Consolas" panose="020B0609020204030204" pitchFamily="49" charset="0"/>
              </a:rPr>
              <a:t>Update(…)</a:t>
            </a:r>
            <a:r>
              <a:rPr lang="en-US" dirty="0">
                <a:solidFill>
                  <a:schemeClr val="bg1">
                    <a:lumMod val="50%"/>
                  </a:schemeClr>
                </a:solidFill>
              </a:rPr>
              <a:t> methods)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75F57-5DF0-4B2F-B895-961BEEAA0D58}"/>
              </a:ext>
            </a:extLst>
          </p:cNvPr>
          <p:cNvSpPr txBox="1"/>
          <p:nvPr/>
        </p:nvSpPr>
        <p:spPr>
          <a:xfrm>
            <a:off x="2743201" y="4900335"/>
            <a:ext cx="5359078" cy="830997"/>
          </a:xfrm>
          <a:prstGeom prst="rect">
            <a:avLst/>
          </a:prstGeom>
          <a:solidFill>
            <a:schemeClr val="accent4">
              <a:lumMod val="20%"/>
              <a:lumOff val="80%"/>
            </a:schemeClr>
          </a:solidFill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Make </a:t>
            </a:r>
            <a:r>
              <a:rPr lang="en-US" sz="2400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invalid</a:t>
            </a:r>
            <a:r>
              <a:rPr lang="en-US" sz="2400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 states </a:t>
            </a:r>
            <a:r>
              <a:rPr lang="en-US" sz="2400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impossible</a:t>
            </a:r>
            <a:r>
              <a:rPr lang="en-US" sz="2400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 to represent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3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9765168-E893-4E50-92AE-0D9858923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1531603"/>
            <a:ext cx="10036956" cy="37947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B9B2BF-FA38-4B40-98FB-0C78D763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Script -&gt; Application Service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DACA5E-4C01-47F2-AC64-AEC4B26AA305}"/>
              </a:ext>
            </a:extLst>
          </p:cNvPr>
          <p:cNvGrpSpPr/>
          <p:nvPr/>
        </p:nvGrpSpPr>
        <p:grpSpPr>
          <a:xfrm>
            <a:off x="7715250" y="1868020"/>
            <a:ext cx="4356994" cy="1200329"/>
            <a:chOff x="7499191" y="2252770"/>
            <a:chExt cx="4356994" cy="12003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CAA7C6-2A16-4162-BE45-ADE5CB1EA1AA}"/>
                </a:ext>
              </a:extLst>
            </p:cNvPr>
            <p:cNvSpPr txBox="1"/>
            <p:nvPr/>
          </p:nvSpPr>
          <p:spPr>
            <a:xfrm>
              <a:off x="8961789" y="2252770"/>
              <a:ext cx="28943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1. Load </a:t>
              </a:r>
              <a:r>
                <a:rPr lang="en-US" sz="2400" b="1" dirty="0">
                  <a:solidFill>
                    <a:srgbClr val="4472C4"/>
                  </a:solidFill>
                  <a:latin typeface="Lucida Handwriting" panose="03010101010101010101" pitchFamily="66" charset="0"/>
                </a:rPr>
                <a:t>aggregate root</a:t>
              </a:r>
              <a:r>
                <a:rPr lang="en-US" sz="2400" b="1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 from repository</a:t>
              </a:r>
              <a:endParaRPr lang="en-US" sz="2400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endParaRP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63F4751B-63BE-40F1-BCF1-F9653153AE6D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 flipV="1">
              <a:off x="7499191" y="2852934"/>
              <a:ext cx="1462598" cy="84515"/>
            </a:xfrm>
            <a:prstGeom prst="curvedConnector3">
              <a:avLst/>
            </a:prstGeom>
            <a:ln w="28575">
              <a:solidFill>
                <a:schemeClr val="bg1">
                  <a:lumMod val="50%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52E92E-C6D7-4D43-85D5-EAC975E3D1FF}"/>
              </a:ext>
            </a:extLst>
          </p:cNvPr>
          <p:cNvGrpSpPr/>
          <p:nvPr/>
        </p:nvGrpSpPr>
        <p:grpSpPr>
          <a:xfrm>
            <a:off x="6610350" y="3385588"/>
            <a:ext cx="5461894" cy="830997"/>
            <a:chOff x="6610350" y="3385588"/>
            <a:chExt cx="5461894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B5F0FB-8E91-4DAB-977D-847AEBA91C62}"/>
                </a:ext>
              </a:extLst>
            </p:cNvPr>
            <p:cNvSpPr txBox="1"/>
            <p:nvPr/>
          </p:nvSpPr>
          <p:spPr>
            <a:xfrm>
              <a:off x="8627962" y="3385588"/>
              <a:ext cx="3444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2. Mutate by invoking </a:t>
              </a:r>
              <a:r>
                <a:rPr lang="en-US" sz="2400" b="1" dirty="0">
                  <a:solidFill>
                    <a:srgbClr val="4472C4"/>
                  </a:solidFill>
                  <a:latin typeface="Lucida Handwriting" panose="03010101010101010101" pitchFamily="66" charset="0"/>
                </a:rPr>
                <a:t>methods</a:t>
              </a:r>
              <a:endParaRPr lang="en-US" sz="2400" dirty="0">
                <a:solidFill>
                  <a:srgbClr val="4472C4"/>
                </a:solidFill>
                <a:latin typeface="Lucida Handwriting" panose="03010101010101010101" pitchFamily="66" charset="0"/>
              </a:endParaRP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57570371-5FCF-4FC1-A672-6A63FE97A8BC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rot="10800000" flipV="1">
              <a:off x="6610350" y="3801087"/>
              <a:ext cx="2017612" cy="197898"/>
            </a:xfrm>
            <a:prstGeom prst="curvedConnector3">
              <a:avLst/>
            </a:prstGeom>
            <a:ln w="28575">
              <a:solidFill>
                <a:schemeClr val="bg1">
                  <a:lumMod val="50%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0FDDBB-6A7F-47CD-9A7F-1C6DCFEC1640}"/>
              </a:ext>
            </a:extLst>
          </p:cNvPr>
          <p:cNvGrpSpPr/>
          <p:nvPr/>
        </p:nvGrpSpPr>
        <p:grpSpPr>
          <a:xfrm>
            <a:off x="4229101" y="4309825"/>
            <a:ext cx="7509315" cy="461665"/>
            <a:chOff x="4229101" y="4309825"/>
            <a:chExt cx="7509315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9A6D0D-7FAB-4784-9DAA-76BCCEC52B63}"/>
                </a:ext>
              </a:extLst>
            </p:cNvPr>
            <p:cNvSpPr txBox="1"/>
            <p:nvPr/>
          </p:nvSpPr>
          <p:spPr>
            <a:xfrm>
              <a:off x="9256611" y="4309825"/>
              <a:ext cx="24818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3. Save to DB</a:t>
              </a:r>
              <a:endParaRPr lang="en-US" sz="2400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endParaRP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55320EB6-CF1F-498C-8F3A-C2EB23CA28EB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rot="10800000" flipV="1">
              <a:off x="4229101" y="4540657"/>
              <a:ext cx="5027511" cy="98303"/>
            </a:xfrm>
            <a:prstGeom prst="curvedConnector3">
              <a:avLst/>
            </a:prstGeom>
            <a:ln w="28575">
              <a:solidFill>
                <a:schemeClr val="bg1">
                  <a:lumMod val="50%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84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3B1D-6FDD-4A3E-9D19-394B2D90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on Domain Entities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61A50-76D3-4CC3-9671-59F6BBC7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03327"/>
            <a:ext cx="10188823" cy="32006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652CD3D-9EAF-44BA-BCEE-29C1542EDC26}"/>
              </a:ext>
            </a:extLst>
          </p:cNvPr>
          <p:cNvGrpSpPr/>
          <p:nvPr/>
        </p:nvGrpSpPr>
        <p:grpSpPr>
          <a:xfrm>
            <a:off x="2200276" y="1459825"/>
            <a:ext cx="4276726" cy="1043501"/>
            <a:chOff x="4958199" y="2516898"/>
            <a:chExt cx="3160405" cy="10435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74A9E8-C8EE-45AD-8587-5EFA549A5E1B}"/>
                </a:ext>
              </a:extLst>
            </p:cNvPr>
            <p:cNvSpPr txBox="1"/>
            <p:nvPr/>
          </p:nvSpPr>
          <p:spPr>
            <a:xfrm>
              <a:off x="5769712" y="2516898"/>
              <a:ext cx="23488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4472C4"/>
                  </a:solidFill>
                  <a:latin typeface="Lucida Handwriting" panose="03010101010101010101" pitchFamily="66" charset="0"/>
                </a:rPr>
                <a:t>Intent-revealing </a:t>
              </a:r>
              <a:r>
                <a:rPr lang="en-US" sz="2400" b="1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name</a:t>
              </a:r>
              <a:endParaRPr lang="en-US" sz="2400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endParaRPr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A3F87F64-1CB9-48D4-BC6B-648882D18F7F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rot="10800000" flipV="1">
              <a:off x="4958199" y="2932397"/>
              <a:ext cx="811513" cy="628002"/>
            </a:xfrm>
            <a:prstGeom prst="curvedConnector3">
              <a:avLst/>
            </a:prstGeom>
            <a:ln w="28575">
              <a:solidFill>
                <a:schemeClr val="bg1">
                  <a:lumMod val="50%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5D05F0-C7D1-409C-AF4A-5F0F5F0E5732}"/>
              </a:ext>
            </a:extLst>
          </p:cNvPr>
          <p:cNvGrpSpPr/>
          <p:nvPr/>
        </p:nvGrpSpPr>
        <p:grpSpPr>
          <a:xfrm>
            <a:off x="6096005" y="3093636"/>
            <a:ext cx="6000746" cy="830997"/>
            <a:chOff x="5408682" y="2633806"/>
            <a:chExt cx="5091517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8A296D-4470-41B8-802C-3CD22E15DCC4}"/>
                </a:ext>
              </a:extLst>
            </p:cNvPr>
            <p:cNvSpPr txBox="1"/>
            <p:nvPr/>
          </p:nvSpPr>
          <p:spPr>
            <a:xfrm>
              <a:off x="7605803" y="2633806"/>
              <a:ext cx="28943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Make </a:t>
              </a:r>
              <a:r>
                <a:rPr lang="en-US" sz="2400" b="1" dirty="0">
                  <a:solidFill>
                    <a:srgbClr val="C00000"/>
                  </a:solidFill>
                  <a:latin typeface="Lucida Handwriting" panose="03010101010101010101" pitchFamily="66" charset="0"/>
                </a:rPr>
                <a:t>forbidden  state impossible </a:t>
              </a:r>
              <a:endParaRPr lang="en-US" sz="2400" dirty="0">
                <a:solidFill>
                  <a:srgbClr val="C00000"/>
                </a:solidFill>
                <a:latin typeface="Lucida Handwriting" panose="03010101010101010101" pitchFamily="66" charset="0"/>
              </a:endParaRPr>
            </a:p>
          </p:txBody>
        </p: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AAE8E5BA-BDA2-433E-A175-825E8E66D89D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 flipV="1">
              <a:off x="5408682" y="3049305"/>
              <a:ext cx="2197121" cy="122316"/>
            </a:xfrm>
            <a:prstGeom prst="curvedConnector3">
              <a:avLst/>
            </a:prstGeom>
            <a:ln w="28575">
              <a:solidFill>
                <a:schemeClr val="bg1">
                  <a:lumMod val="50%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F64E64-2F9F-4453-B1F1-7A2045EFC3E4}"/>
              </a:ext>
            </a:extLst>
          </p:cNvPr>
          <p:cNvGrpSpPr/>
          <p:nvPr/>
        </p:nvGrpSpPr>
        <p:grpSpPr>
          <a:xfrm>
            <a:off x="7315054" y="1510460"/>
            <a:ext cx="4276726" cy="1043501"/>
            <a:chOff x="4958199" y="2516898"/>
            <a:chExt cx="3160405" cy="104350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AEDB73-2051-4D5E-8FB0-609F990E2C89}"/>
                </a:ext>
              </a:extLst>
            </p:cNvPr>
            <p:cNvSpPr txBox="1"/>
            <p:nvPr/>
          </p:nvSpPr>
          <p:spPr>
            <a:xfrm>
              <a:off x="5769712" y="2516898"/>
              <a:ext cx="23488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Avoid </a:t>
              </a:r>
              <a:r>
                <a:rPr lang="en-US" sz="2400" b="1" dirty="0">
                  <a:solidFill>
                    <a:srgbClr val="C00000"/>
                  </a:solidFill>
                  <a:latin typeface="Lucida Handwriting" panose="03010101010101010101" pitchFamily="66" charset="0"/>
                </a:rPr>
                <a:t>primitive types</a:t>
              </a:r>
              <a:endParaRPr lang="en-US" sz="2400" dirty="0">
                <a:solidFill>
                  <a:srgbClr val="C00000"/>
                </a:solidFill>
                <a:latin typeface="Lucida Handwriting" panose="03010101010101010101" pitchFamily="66" charset="0"/>
              </a:endParaRP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4E6DD27E-014F-4C99-AD61-C8769FBB24F7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rot="10800000" flipV="1">
              <a:off x="4958199" y="2932397"/>
              <a:ext cx="811513" cy="628002"/>
            </a:xfrm>
            <a:prstGeom prst="curvedConnector3">
              <a:avLst/>
            </a:prstGeom>
            <a:ln w="28575">
              <a:solidFill>
                <a:schemeClr val="bg1">
                  <a:lumMod val="50%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353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96FD-37ED-4319-A0B3-97DAFB8F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/>
          <a:lstStyle/>
          <a:p>
            <a:r>
              <a:rPr lang="en-US" dirty="0"/>
              <a:t>Status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70E1C-E178-4807-A7CF-1696DB9B1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48774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Even better</a:t>
            </a:r>
          </a:p>
          <a:p>
            <a:r>
              <a:rPr lang="en-US" dirty="0"/>
              <a:t>Decoupled</a:t>
            </a:r>
          </a:p>
          <a:p>
            <a:r>
              <a:rPr lang="en-US" dirty="0"/>
              <a:t>Testable</a:t>
            </a:r>
          </a:p>
          <a:p>
            <a:r>
              <a:rPr lang="en-US" dirty="0"/>
              <a:t>Easy to know where functionality should live</a:t>
            </a:r>
          </a:p>
          <a:p>
            <a:r>
              <a:rPr lang="en-US" dirty="0"/>
              <a:t>Explicit models and methods</a:t>
            </a:r>
          </a:p>
          <a:p>
            <a:r>
              <a:rPr lang="en-US" dirty="0"/>
              <a:t>Clean encapsulation</a:t>
            </a:r>
          </a:p>
          <a:p>
            <a:r>
              <a:rPr lang="en-US" dirty="0"/>
              <a:t>Meaningful names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5A82B1-7EDB-432D-911E-4E10064C921A}"/>
              </a:ext>
            </a:extLst>
          </p:cNvPr>
          <p:cNvGrpSpPr/>
          <p:nvPr/>
        </p:nvGrpSpPr>
        <p:grpSpPr>
          <a:xfrm>
            <a:off x="6332317" y="477453"/>
            <a:ext cx="4109019" cy="5936512"/>
            <a:chOff x="7651557" y="-1005235"/>
            <a:chExt cx="4109019" cy="745236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10FC71C-DB19-42CF-AF5A-DA32AC2EB4B3}"/>
                </a:ext>
              </a:extLst>
            </p:cNvPr>
            <p:cNvSpPr/>
            <p:nvPr/>
          </p:nvSpPr>
          <p:spPr>
            <a:xfrm>
              <a:off x="7686286" y="-1005235"/>
              <a:ext cx="4074290" cy="791577"/>
            </a:xfrm>
            <a:prstGeom prst="roundRect">
              <a:avLst/>
            </a:prstGeom>
            <a:solidFill>
              <a:schemeClr val="accent6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PRESENTATION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724553A-F7C6-4654-850A-826DAE42E13F}"/>
                </a:ext>
              </a:extLst>
            </p:cNvPr>
            <p:cNvSpPr/>
            <p:nvPr/>
          </p:nvSpPr>
          <p:spPr>
            <a:xfrm>
              <a:off x="7651557" y="4783092"/>
              <a:ext cx="4074290" cy="1664037"/>
            </a:xfrm>
            <a:prstGeom prst="roundRect">
              <a:avLst/>
            </a:prstGeom>
            <a:solidFill>
              <a:schemeClr val="accent3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D3770E7-D414-4866-AE72-886979CCDCCB}"/>
                </a:ext>
              </a:extLst>
            </p:cNvPr>
            <p:cNvSpPr/>
            <p:nvPr/>
          </p:nvSpPr>
          <p:spPr>
            <a:xfrm>
              <a:off x="7686286" y="-93461"/>
              <a:ext cx="4074290" cy="4765909"/>
            </a:xfrm>
            <a:prstGeom prst="roundRect">
              <a:avLst/>
            </a:prstGeom>
            <a:solidFill>
              <a:schemeClr val="accent5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AA0D0C9-574A-4CCC-99A7-DCB169DC282F}"/>
              </a:ext>
            </a:extLst>
          </p:cNvPr>
          <p:cNvSpPr/>
          <p:nvPr/>
        </p:nvSpPr>
        <p:spPr>
          <a:xfrm>
            <a:off x="6678592" y="1377386"/>
            <a:ext cx="3356659" cy="460354"/>
          </a:xfrm>
          <a:prstGeom prst="roundRect">
            <a:avLst/>
          </a:prstGeom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Services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1621B3-3257-4934-99F8-47D6D0BCFB64}"/>
              </a:ext>
            </a:extLst>
          </p:cNvPr>
          <p:cNvSpPr/>
          <p:nvPr/>
        </p:nvSpPr>
        <p:spPr>
          <a:xfrm>
            <a:off x="6725861" y="5227284"/>
            <a:ext cx="3356659" cy="460354"/>
          </a:xfrm>
          <a:prstGeom prst="roundRect">
            <a:avLst/>
          </a:prstGeom>
        </p:spPr>
        <p:style>
          <a:lnRef idx="2">
            <a:schemeClr val="accent3">
              <a:shade val="50%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Repositories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D6D4D4-113F-4448-9CA2-DB4EE3F32BE9}"/>
              </a:ext>
            </a:extLst>
          </p:cNvPr>
          <p:cNvGrpSpPr/>
          <p:nvPr/>
        </p:nvGrpSpPr>
        <p:grpSpPr>
          <a:xfrm>
            <a:off x="7520148" y="2527189"/>
            <a:ext cx="873916" cy="1315898"/>
            <a:chOff x="4201611" y="1825625"/>
            <a:chExt cx="873916" cy="1315898"/>
          </a:xfrm>
        </p:grpSpPr>
        <p:sp>
          <p:nvSpPr>
            <p:cNvPr id="27" name="Rectangle: Single Corner Snipped 26">
              <a:extLst>
                <a:ext uri="{FF2B5EF4-FFF2-40B4-BE49-F238E27FC236}">
                  <a16:creationId xmlns:a16="http://schemas.microsoft.com/office/drawing/2014/main" id="{9B014F4E-3839-4CDB-893C-191DEB2545F7}"/>
                </a:ext>
              </a:extLst>
            </p:cNvPr>
            <p:cNvSpPr/>
            <p:nvPr/>
          </p:nvSpPr>
          <p:spPr>
            <a:xfrm>
              <a:off x="4201611" y="1825625"/>
              <a:ext cx="300942" cy="338841"/>
            </a:xfrm>
            <a:prstGeom prst="snip1Rect">
              <a:avLst/>
            </a:prstGeom>
            <a:solidFill>
              <a:schemeClr val="accent4">
                <a:lumMod val="20%"/>
                <a:lumOff val="80%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: Single Corner Snipped 27">
              <a:extLst>
                <a:ext uri="{FF2B5EF4-FFF2-40B4-BE49-F238E27FC236}">
                  <a16:creationId xmlns:a16="http://schemas.microsoft.com/office/drawing/2014/main" id="{36E3A30F-E727-4238-B090-EBAEAF6C464B}"/>
                </a:ext>
              </a:extLst>
            </p:cNvPr>
            <p:cNvSpPr/>
            <p:nvPr/>
          </p:nvSpPr>
          <p:spPr>
            <a:xfrm>
              <a:off x="4548857" y="2245489"/>
              <a:ext cx="300942" cy="338841"/>
            </a:xfrm>
            <a:prstGeom prst="snip1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: Single Corner Snipped 28">
              <a:extLst>
                <a:ext uri="{FF2B5EF4-FFF2-40B4-BE49-F238E27FC236}">
                  <a16:creationId xmlns:a16="http://schemas.microsoft.com/office/drawing/2014/main" id="{F900D08D-740E-4A5F-861F-1C6BC474F90E}"/>
                </a:ext>
              </a:extLst>
            </p:cNvPr>
            <p:cNvSpPr/>
            <p:nvPr/>
          </p:nvSpPr>
          <p:spPr>
            <a:xfrm>
              <a:off x="4548857" y="2665353"/>
              <a:ext cx="300942" cy="338841"/>
            </a:xfrm>
            <a:prstGeom prst="snip1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Single Corner Snipped 29">
              <a:extLst>
                <a:ext uri="{FF2B5EF4-FFF2-40B4-BE49-F238E27FC236}">
                  <a16:creationId xmlns:a16="http://schemas.microsoft.com/office/drawing/2014/main" id="{9F519E5A-BC76-4F9E-A450-627A0E14BD5B}"/>
                </a:ext>
              </a:extLst>
            </p:cNvPr>
            <p:cNvSpPr/>
            <p:nvPr/>
          </p:nvSpPr>
          <p:spPr>
            <a:xfrm>
              <a:off x="4676188" y="2719267"/>
              <a:ext cx="300942" cy="338841"/>
            </a:xfrm>
            <a:prstGeom prst="snip1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Single Corner Snipped 30">
              <a:extLst>
                <a:ext uri="{FF2B5EF4-FFF2-40B4-BE49-F238E27FC236}">
                  <a16:creationId xmlns:a16="http://schemas.microsoft.com/office/drawing/2014/main" id="{3E400B66-7F94-4D52-985D-2D89BE7817B0}"/>
                </a:ext>
              </a:extLst>
            </p:cNvPr>
            <p:cNvSpPr/>
            <p:nvPr/>
          </p:nvSpPr>
          <p:spPr>
            <a:xfrm>
              <a:off x="4774585" y="2802682"/>
              <a:ext cx="300942" cy="338841"/>
            </a:xfrm>
            <a:prstGeom prst="snip1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73543F48-3FBB-4ECC-849F-A8EA85E87955}"/>
                </a:ext>
              </a:extLst>
            </p:cNvPr>
            <p:cNvCxnSpPr>
              <a:stCxn id="27" idx="1"/>
              <a:endCxn id="28" idx="2"/>
            </p:cNvCxnSpPr>
            <p:nvPr/>
          </p:nvCxnSpPr>
          <p:spPr>
            <a:xfrm rot="16200000" flipH="1">
              <a:off x="4325247" y="2191300"/>
              <a:ext cx="250444" cy="196775"/>
            </a:xfrm>
            <a:prstGeom prst="bentConnector2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7016BA0-A16B-4851-B203-08BC6EAFD204}"/>
                </a:ext>
              </a:extLst>
            </p:cNvPr>
            <p:cNvCxnSpPr>
              <a:endCxn id="29" idx="2"/>
            </p:cNvCxnSpPr>
            <p:nvPr/>
          </p:nvCxnSpPr>
          <p:spPr>
            <a:xfrm rot="16200000" flipH="1">
              <a:off x="4115315" y="2401231"/>
              <a:ext cx="670309" cy="196776"/>
            </a:xfrm>
            <a:prstGeom prst="bentConnector2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2638AFE-4FE3-411B-ADD5-D2EB66E5F031}"/>
              </a:ext>
            </a:extLst>
          </p:cNvPr>
          <p:cNvSpPr txBox="1"/>
          <p:nvPr/>
        </p:nvSpPr>
        <p:spPr>
          <a:xfrm>
            <a:off x="7424393" y="3867677"/>
            <a:ext cx="218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Aggregates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462CD60-15AB-4E2D-AD56-67726B966851}"/>
              </a:ext>
            </a:extLst>
          </p:cNvPr>
          <p:cNvGrpSpPr/>
          <p:nvPr/>
        </p:nvGrpSpPr>
        <p:grpSpPr>
          <a:xfrm>
            <a:off x="8515582" y="2585794"/>
            <a:ext cx="873916" cy="1315898"/>
            <a:chOff x="4201611" y="1825625"/>
            <a:chExt cx="873916" cy="1315898"/>
          </a:xfrm>
        </p:grpSpPr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B2A6718E-43AF-4111-BBF3-0C57C9230139}"/>
                </a:ext>
              </a:extLst>
            </p:cNvPr>
            <p:cNvSpPr/>
            <p:nvPr/>
          </p:nvSpPr>
          <p:spPr>
            <a:xfrm>
              <a:off x="4201611" y="1825625"/>
              <a:ext cx="300942" cy="338841"/>
            </a:xfrm>
            <a:prstGeom prst="snip1Rect">
              <a:avLst/>
            </a:prstGeom>
            <a:solidFill>
              <a:schemeClr val="accent4">
                <a:lumMod val="20%"/>
                <a:lumOff val="80%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1C33D962-BFEF-4A31-A720-E3CDB85B4382}"/>
                </a:ext>
              </a:extLst>
            </p:cNvPr>
            <p:cNvSpPr/>
            <p:nvPr/>
          </p:nvSpPr>
          <p:spPr>
            <a:xfrm>
              <a:off x="4548857" y="2245489"/>
              <a:ext cx="300942" cy="338841"/>
            </a:xfrm>
            <a:prstGeom prst="snip1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C9B8D978-A91F-4FCE-BB90-0EA7F7B16AB1}"/>
                </a:ext>
              </a:extLst>
            </p:cNvPr>
            <p:cNvSpPr/>
            <p:nvPr/>
          </p:nvSpPr>
          <p:spPr>
            <a:xfrm>
              <a:off x="4548857" y="2665353"/>
              <a:ext cx="300942" cy="338841"/>
            </a:xfrm>
            <a:prstGeom prst="snip1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51F52817-8AEA-4A98-8A12-7FC3432ED77D}"/>
                </a:ext>
              </a:extLst>
            </p:cNvPr>
            <p:cNvSpPr/>
            <p:nvPr/>
          </p:nvSpPr>
          <p:spPr>
            <a:xfrm>
              <a:off x="4676188" y="2719267"/>
              <a:ext cx="300942" cy="338841"/>
            </a:xfrm>
            <a:prstGeom prst="snip1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Single Corner Snipped 39">
              <a:extLst>
                <a:ext uri="{FF2B5EF4-FFF2-40B4-BE49-F238E27FC236}">
                  <a16:creationId xmlns:a16="http://schemas.microsoft.com/office/drawing/2014/main" id="{A4CAB563-2C68-4C39-B837-5EA0FB797C73}"/>
                </a:ext>
              </a:extLst>
            </p:cNvPr>
            <p:cNvSpPr/>
            <p:nvPr/>
          </p:nvSpPr>
          <p:spPr>
            <a:xfrm>
              <a:off x="4774585" y="2802682"/>
              <a:ext cx="300942" cy="338841"/>
            </a:xfrm>
            <a:prstGeom prst="snip1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C9EC7865-C4B9-48A0-92DB-2C5DD3792886}"/>
                </a:ext>
              </a:extLst>
            </p:cNvPr>
            <p:cNvCxnSpPr>
              <a:stCxn id="36" idx="1"/>
              <a:endCxn id="37" idx="2"/>
            </p:cNvCxnSpPr>
            <p:nvPr/>
          </p:nvCxnSpPr>
          <p:spPr>
            <a:xfrm rot="16200000" flipH="1">
              <a:off x="4325247" y="2191300"/>
              <a:ext cx="250444" cy="196775"/>
            </a:xfrm>
            <a:prstGeom prst="bentConnector2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2B97B5F2-8EB2-4680-8BB7-7E5F27FA5FD3}"/>
                </a:ext>
              </a:extLst>
            </p:cNvPr>
            <p:cNvCxnSpPr>
              <a:endCxn id="38" idx="2"/>
            </p:cNvCxnSpPr>
            <p:nvPr/>
          </p:nvCxnSpPr>
          <p:spPr>
            <a:xfrm rot="16200000" flipH="1">
              <a:off x="4115315" y="2401231"/>
              <a:ext cx="670309" cy="196776"/>
            </a:xfrm>
            <a:prstGeom prst="bentConnector2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3950458"/>
      </p:ext>
    </p:extLst>
  </p:cSld>
  <p:clrMapOvr>
    <a:masterClrMapping/>
  </p:clrMapOvr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2D19-9EF1-4DC4-A422-DD6068C4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/>
              <a:t>about views </a:t>
            </a:r>
            <a:r>
              <a:rPr lang="en-US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2AEF3D-B2E9-4B67-AE98-BF314B28E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defined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2EA5D3-BA47-499E-98EF-138D40D8FE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Small aggregates</a:t>
            </a:r>
          </a:p>
          <a:p>
            <a:r>
              <a:rPr lang="en-US" dirty="0"/>
              <a:t>Repositories targeting only Aggregate Roots</a:t>
            </a:r>
          </a:p>
          <a:p>
            <a:r>
              <a:rPr lang="en-US" dirty="0"/>
              <a:t>Transactional consistency</a:t>
            </a:r>
          </a:p>
          <a:p>
            <a:r>
              <a:rPr lang="en-US" dirty="0"/>
              <a:t>Repositories hiding data-access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60D37-8719-468C-B682-1C6AE8073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For views / reports we need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1985A9-3A39-41AC-A863-60D894A4838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JOINs across many tables</a:t>
            </a:r>
          </a:p>
          <a:p>
            <a:r>
              <a:rPr lang="en-US" dirty="0"/>
              <a:t>Small ad-hoc queries on some tables</a:t>
            </a:r>
          </a:p>
          <a:p>
            <a:r>
              <a:rPr lang="en-US" dirty="0"/>
              <a:t>No transactions</a:t>
            </a:r>
          </a:p>
          <a:p>
            <a:r>
              <a:rPr lang="en-US" dirty="0"/>
              <a:t>Access to raw data / perf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CC383-53B3-419F-8BC5-9C8A5A1ECE6E}"/>
              </a:ext>
            </a:extLst>
          </p:cNvPr>
          <p:cNvSpPr txBox="1"/>
          <p:nvPr/>
        </p:nvSpPr>
        <p:spPr>
          <a:xfrm>
            <a:off x="1208591" y="5666443"/>
            <a:ext cx="8780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Different </a:t>
            </a:r>
            <a:r>
              <a:rPr lang="en-US" sz="2800" b="1" dirty="0">
                <a:solidFill>
                  <a:srgbClr val="4472C4"/>
                </a:solidFill>
                <a:latin typeface="Lucida Handwriting" panose="03010101010101010101" pitchFamily="66" charset="0"/>
              </a:rPr>
              <a:t>needs</a:t>
            </a:r>
            <a:r>
              <a:rPr lang="en-US" sz="28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 require different </a:t>
            </a:r>
            <a:r>
              <a:rPr lang="en-US" sz="2800" b="1" dirty="0">
                <a:solidFill>
                  <a:srgbClr val="4472C4"/>
                </a:solidFill>
                <a:latin typeface="Lucida Handwriting" panose="03010101010101010101" pitchFamily="66" charset="0"/>
              </a:rPr>
              <a:t>tools</a:t>
            </a:r>
            <a:endParaRPr lang="en-US" sz="2800" dirty="0">
              <a:solidFill>
                <a:srgbClr val="4472C4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4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/>
    </p:bldLst>
  </p:timing>
</p:sld>
</file>

<file path=ppt/slides/slide3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AB0B96E-ACE0-440E-B283-94E2DD1A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Reads and Writes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D8797A-0CB3-4B78-870B-F5FCC7E6A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Commands</a:t>
            </a:r>
            <a:r>
              <a:rPr lang="en-US" dirty="0"/>
              <a:t> vs </a:t>
            </a:r>
            <a:r>
              <a:rPr lang="en-US" dirty="0">
                <a:solidFill>
                  <a:srgbClr val="C00000"/>
                </a:solidFill>
              </a:rPr>
              <a:t>Queries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4472C4"/>
                </a:solidFill>
              </a:rPr>
              <a:t>Write Model </a:t>
            </a:r>
            <a:r>
              <a:rPr lang="en-US" dirty="0"/>
              <a:t>vs </a:t>
            </a:r>
            <a:r>
              <a:rPr lang="en-US" dirty="0">
                <a:solidFill>
                  <a:srgbClr val="C00000"/>
                </a:solidFill>
              </a:rPr>
              <a:t>Read Model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200" b="1" dirty="0"/>
              <a:t>CQS</a:t>
            </a:r>
            <a:r>
              <a:rPr lang="en-US" sz="3200" dirty="0"/>
              <a:t> (</a:t>
            </a:r>
            <a:r>
              <a:rPr lang="en-US" sz="3200" b="1" dirty="0"/>
              <a:t>C</a:t>
            </a:r>
            <a:r>
              <a:rPr lang="en-US" sz="3200" dirty="0"/>
              <a:t>ommand </a:t>
            </a:r>
            <a:r>
              <a:rPr lang="en-US" sz="3200" b="1" dirty="0"/>
              <a:t>Q</a:t>
            </a:r>
            <a:r>
              <a:rPr lang="en-US" sz="3200" dirty="0"/>
              <a:t>uery </a:t>
            </a:r>
            <a:r>
              <a:rPr lang="en-US" sz="3200" b="1" dirty="0"/>
              <a:t>S</a:t>
            </a:r>
            <a:r>
              <a:rPr lang="en-US" sz="3200" dirty="0"/>
              <a:t>eparation)</a:t>
            </a:r>
          </a:p>
          <a:p>
            <a:pPr marL="0" indent="0">
              <a:buNone/>
            </a:pPr>
            <a:r>
              <a:rPr lang="en-US" sz="3200" b="1" dirty="0"/>
              <a:t>CQRS</a:t>
            </a:r>
            <a:r>
              <a:rPr lang="en-US" sz="3200" dirty="0"/>
              <a:t> (</a:t>
            </a:r>
            <a:r>
              <a:rPr lang="en-US" sz="3200" b="1" dirty="0"/>
              <a:t>C</a:t>
            </a:r>
            <a:r>
              <a:rPr lang="en-US" sz="3200" dirty="0"/>
              <a:t>ommand </a:t>
            </a:r>
            <a:r>
              <a:rPr lang="en-US" sz="3200" b="1" dirty="0"/>
              <a:t>Q</a:t>
            </a:r>
            <a:r>
              <a:rPr lang="en-US" sz="3200" dirty="0"/>
              <a:t>uery </a:t>
            </a:r>
            <a:r>
              <a:rPr lang="en-US" sz="3200" b="1" dirty="0"/>
              <a:t>R</a:t>
            </a:r>
            <a:r>
              <a:rPr lang="en-US" sz="3200" dirty="0"/>
              <a:t>esponsibility </a:t>
            </a:r>
            <a:r>
              <a:rPr lang="en-US" sz="3200" b="1" dirty="0"/>
              <a:t>S</a:t>
            </a:r>
            <a:r>
              <a:rPr lang="en-US" sz="3200" dirty="0"/>
              <a:t>egregation)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858EF9-59DC-44D9-88EE-07D4B38218D1}"/>
              </a:ext>
            </a:extLst>
          </p:cNvPr>
          <p:cNvGrpSpPr/>
          <p:nvPr/>
        </p:nvGrpSpPr>
        <p:grpSpPr>
          <a:xfrm>
            <a:off x="324093" y="3275635"/>
            <a:ext cx="2303360" cy="1121423"/>
            <a:chOff x="324093" y="3275635"/>
            <a:chExt cx="2303360" cy="11214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A05CC0-D284-4B9A-B46C-F09598EC255D}"/>
                </a:ext>
              </a:extLst>
            </p:cNvPr>
            <p:cNvSpPr txBox="1"/>
            <p:nvPr/>
          </p:nvSpPr>
          <p:spPr>
            <a:xfrm>
              <a:off x="324093" y="3935393"/>
              <a:ext cx="2303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4472C4"/>
                  </a:solidFill>
                  <a:latin typeface="Lucida Handwriting" panose="03010101010101010101" pitchFamily="66" charset="0"/>
                </a:rPr>
                <a:t>Aggregates</a:t>
              </a:r>
              <a:endParaRPr lang="en-US" sz="2400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endParaRP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C0CF3DCA-99C5-4CD9-851B-9F7CBAA97EEA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rot="5400000" flipH="1" flipV="1">
              <a:off x="1380281" y="3371127"/>
              <a:ext cx="659758" cy="468774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bg1">
                  <a:lumMod val="50%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8E681C7-B9AA-4402-8DFD-A3D6563E0FAD}"/>
              </a:ext>
            </a:extLst>
          </p:cNvPr>
          <p:cNvGrpSpPr/>
          <p:nvPr/>
        </p:nvGrpSpPr>
        <p:grpSpPr>
          <a:xfrm>
            <a:off x="4024132" y="3012310"/>
            <a:ext cx="4818925" cy="1664377"/>
            <a:chOff x="4024132" y="3012310"/>
            <a:chExt cx="4818925" cy="16643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87F646-0DFD-4B01-8931-6D5981B9353C}"/>
                </a:ext>
              </a:extLst>
            </p:cNvPr>
            <p:cNvSpPr txBox="1"/>
            <p:nvPr/>
          </p:nvSpPr>
          <p:spPr>
            <a:xfrm>
              <a:off x="4024132" y="3845690"/>
              <a:ext cx="48189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Lucida Handwriting" panose="03010101010101010101" pitchFamily="66" charset="0"/>
                </a:rPr>
                <a:t>View-specific </a:t>
              </a:r>
              <a:r>
                <a:rPr lang="en-US" sz="2400" dirty="0">
                  <a:solidFill>
                    <a:srgbClr val="C00000"/>
                  </a:solidFill>
                  <a:latin typeface="Lucida Handwriting" panose="03010101010101010101" pitchFamily="66" charset="0"/>
                </a:rPr>
                <a:t>projections</a:t>
              </a:r>
              <a:br>
                <a:rPr lang="en-US" sz="2400" b="1" dirty="0">
                  <a:solidFill>
                    <a:srgbClr val="4472C4"/>
                  </a:solidFill>
                  <a:latin typeface="Lucida Handwriting" panose="03010101010101010101" pitchFamily="66" charset="0"/>
                </a:rPr>
              </a:br>
              <a:r>
                <a:rPr lang="en-US" sz="2400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As big or small as needed</a:t>
              </a:r>
            </a:p>
          </p:txBody>
        </p: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C506F00A-ED6D-4BC4-836E-C931066C6791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rot="16200000" flipV="1">
              <a:off x="5444923" y="2857017"/>
              <a:ext cx="833380" cy="1143965"/>
            </a:xfrm>
            <a:prstGeom prst="curvedConnector2">
              <a:avLst/>
            </a:prstGeom>
            <a:ln w="28575">
              <a:solidFill>
                <a:schemeClr val="bg1">
                  <a:lumMod val="50%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118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AC9B62-F4F0-420A-9C8A-352AE2954873}"/>
              </a:ext>
            </a:extLst>
          </p:cNvPr>
          <p:cNvSpPr/>
          <p:nvPr/>
        </p:nvSpPr>
        <p:spPr>
          <a:xfrm>
            <a:off x="1875100" y="1342663"/>
            <a:ext cx="8669438" cy="446782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FED082-A146-4E2D-B021-8DDA54DCB92B}"/>
              </a:ext>
            </a:extLst>
          </p:cNvPr>
          <p:cNvSpPr/>
          <p:nvPr/>
        </p:nvSpPr>
        <p:spPr>
          <a:xfrm rot="5400000">
            <a:off x="-194360" y="2831457"/>
            <a:ext cx="2488557" cy="1195086"/>
          </a:xfrm>
          <a:prstGeom prst="rightArrow">
            <a:avLst/>
          </a:prstGeom>
        </p:spPr>
        <p:style>
          <a:lnRef idx="2">
            <a:schemeClr val="accent5">
              <a:shade val="50%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WRITE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260D144-B431-4D17-9B63-C479852D7D0F}"/>
              </a:ext>
            </a:extLst>
          </p:cNvPr>
          <p:cNvSpPr/>
          <p:nvPr/>
        </p:nvSpPr>
        <p:spPr>
          <a:xfrm rot="16200000">
            <a:off x="10052857" y="2831456"/>
            <a:ext cx="2488557" cy="1195086"/>
          </a:xfrm>
          <a:prstGeom prst="rightArrow">
            <a:avLst/>
          </a:prstGeom>
        </p:spPr>
        <p:style>
          <a:lnRef idx="2">
            <a:schemeClr val="accent4">
              <a:shade val="50%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74DCCE17-75D4-4AA7-A191-B11FA796F707}"/>
              </a:ext>
            </a:extLst>
          </p:cNvPr>
          <p:cNvSpPr/>
          <p:nvPr/>
        </p:nvSpPr>
        <p:spPr>
          <a:xfrm>
            <a:off x="3207840" y="5970323"/>
            <a:ext cx="834619" cy="913159"/>
          </a:xfrm>
          <a:prstGeom prst="flowChartMagneticDisk">
            <a:avLst/>
          </a:prstGeom>
        </p:spPr>
        <p:style>
          <a:lnRef idx="2">
            <a:schemeClr val="accent3">
              <a:shade val="50%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7B3D10E-DF69-4250-B944-2557A5F59210}"/>
              </a:ext>
            </a:extLst>
          </p:cNvPr>
          <p:cNvGrpSpPr/>
          <p:nvPr/>
        </p:nvGrpSpPr>
        <p:grpSpPr>
          <a:xfrm>
            <a:off x="2153841" y="576322"/>
            <a:ext cx="3138196" cy="5104615"/>
            <a:chOff x="2153841" y="576322"/>
            <a:chExt cx="3138196" cy="5104615"/>
          </a:xfrm>
        </p:grpSpPr>
        <p:sp>
          <p:nvSpPr>
            <p:cNvPr id="9" name="Rectangle: Single Corner Snipped 8">
              <a:extLst>
                <a:ext uri="{FF2B5EF4-FFF2-40B4-BE49-F238E27FC236}">
                  <a16:creationId xmlns:a16="http://schemas.microsoft.com/office/drawing/2014/main" id="{3179E277-C27E-4221-BF83-6B074767AE1C}"/>
                </a:ext>
              </a:extLst>
            </p:cNvPr>
            <p:cNvSpPr/>
            <p:nvPr/>
          </p:nvSpPr>
          <p:spPr>
            <a:xfrm>
              <a:off x="2297900" y="576322"/>
              <a:ext cx="1481907" cy="455611"/>
            </a:xfrm>
            <a:prstGeom prst="snip1Rect">
              <a:avLst/>
            </a:prstGeom>
          </p:spPr>
          <p:style>
            <a:lnRef idx="2">
              <a:schemeClr val="accent5">
                <a:shade val="50%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Commands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72F881-E80B-4811-B39F-21DA856420B3}"/>
                </a:ext>
              </a:extLst>
            </p:cNvPr>
            <p:cNvSpPr/>
            <p:nvPr/>
          </p:nvSpPr>
          <p:spPr>
            <a:xfrm>
              <a:off x="2476982" y="1458410"/>
              <a:ext cx="2187615" cy="726310"/>
            </a:xfrm>
            <a:prstGeom prst="rect">
              <a:avLst/>
            </a:prstGeom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Service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9536A7-ECBD-4DAF-84FE-263C53A73562}"/>
                </a:ext>
              </a:extLst>
            </p:cNvPr>
            <p:cNvGrpSpPr/>
            <p:nvPr/>
          </p:nvGrpSpPr>
          <p:grpSpPr>
            <a:xfrm>
              <a:off x="2153841" y="2859124"/>
              <a:ext cx="873916" cy="1315898"/>
              <a:chOff x="4201611" y="1825625"/>
              <a:chExt cx="873916" cy="1315898"/>
            </a:xfrm>
          </p:grpSpPr>
          <p:sp>
            <p:nvSpPr>
              <p:cNvPr id="14" name="Rectangle: Single Corner Snipped 13">
                <a:extLst>
                  <a:ext uri="{FF2B5EF4-FFF2-40B4-BE49-F238E27FC236}">
                    <a16:creationId xmlns:a16="http://schemas.microsoft.com/office/drawing/2014/main" id="{AD49846D-805F-4B88-92DC-C6946902C796}"/>
                  </a:ext>
                </a:extLst>
              </p:cNvPr>
              <p:cNvSpPr/>
              <p:nvPr/>
            </p:nvSpPr>
            <p:spPr>
              <a:xfrm>
                <a:off x="4201611" y="1825625"/>
                <a:ext cx="300942" cy="338841"/>
              </a:xfrm>
              <a:prstGeom prst="snip1Rect">
                <a:avLst/>
              </a:prstGeom>
              <a:solidFill>
                <a:schemeClr val="accent4">
                  <a:lumMod val="20%"/>
                  <a:lumOff val="80%"/>
                </a:schemeClr>
              </a:solidFill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: Single Corner Snipped 14">
                <a:extLst>
                  <a:ext uri="{FF2B5EF4-FFF2-40B4-BE49-F238E27FC236}">
                    <a16:creationId xmlns:a16="http://schemas.microsoft.com/office/drawing/2014/main" id="{3EE2EF1F-5010-45EF-8C48-C24E1C3C18DD}"/>
                  </a:ext>
                </a:extLst>
              </p:cNvPr>
              <p:cNvSpPr/>
              <p:nvPr/>
            </p:nvSpPr>
            <p:spPr>
              <a:xfrm>
                <a:off x="4548857" y="2245489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Single Corner Snipped 15">
                <a:extLst>
                  <a:ext uri="{FF2B5EF4-FFF2-40B4-BE49-F238E27FC236}">
                    <a16:creationId xmlns:a16="http://schemas.microsoft.com/office/drawing/2014/main" id="{0ECC7529-5595-418B-B7C0-570356567C70}"/>
                  </a:ext>
                </a:extLst>
              </p:cNvPr>
              <p:cNvSpPr/>
              <p:nvPr/>
            </p:nvSpPr>
            <p:spPr>
              <a:xfrm>
                <a:off x="4548857" y="2665353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Single Corner Snipped 16">
                <a:extLst>
                  <a:ext uri="{FF2B5EF4-FFF2-40B4-BE49-F238E27FC236}">
                    <a16:creationId xmlns:a16="http://schemas.microsoft.com/office/drawing/2014/main" id="{281E75E0-F119-4E2F-BED9-C6DFC369604E}"/>
                  </a:ext>
                </a:extLst>
              </p:cNvPr>
              <p:cNvSpPr/>
              <p:nvPr/>
            </p:nvSpPr>
            <p:spPr>
              <a:xfrm>
                <a:off x="4676188" y="2719267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Single Corner Snipped 17">
                <a:extLst>
                  <a:ext uri="{FF2B5EF4-FFF2-40B4-BE49-F238E27FC236}">
                    <a16:creationId xmlns:a16="http://schemas.microsoft.com/office/drawing/2014/main" id="{CE1B3B14-0269-4755-8C58-C08FBF97E08B}"/>
                  </a:ext>
                </a:extLst>
              </p:cNvPr>
              <p:cNvSpPr/>
              <p:nvPr/>
            </p:nvSpPr>
            <p:spPr>
              <a:xfrm>
                <a:off x="4774585" y="2802682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D1676F66-A65E-4ACC-96D6-58FED68B1866}"/>
                  </a:ext>
                </a:extLst>
              </p:cNvPr>
              <p:cNvCxnSpPr>
                <a:stCxn id="14" idx="1"/>
                <a:endCxn id="15" idx="2"/>
              </p:cNvCxnSpPr>
              <p:nvPr/>
            </p:nvCxnSpPr>
            <p:spPr>
              <a:xfrm rot="16200000" flipH="1">
                <a:off x="4325247" y="2191300"/>
                <a:ext cx="250444" cy="196775"/>
              </a:xfrm>
              <a:prstGeom prst="bentConnector2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4047AF0A-C267-4AF5-9082-FDD2B7C33BA0}"/>
                  </a:ext>
                </a:extLst>
              </p:cNvPr>
              <p:cNvCxnSpPr>
                <a:endCxn id="16" idx="2"/>
              </p:cNvCxnSpPr>
              <p:nvPr/>
            </p:nvCxnSpPr>
            <p:spPr>
              <a:xfrm rot="16200000" flipH="1">
                <a:off x="4115315" y="2401231"/>
                <a:ext cx="670309" cy="196776"/>
              </a:xfrm>
              <a:prstGeom prst="bentConnector2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65DD03A-BCFB-4F93-920A-16415AB038B9}"/>
                </a:ext>
              </a:extLst>
            </p:cNvPr>
            <p:cNvSpPr/>
            <p:nvPr/>
          </p:nvSpPr>
          <p:spPr>
            <a:xfrm>
              <a:off x="2428124" y="4954627"/>
              <a:ext cx="2187615" cy="726310"/>
            </a:xfrm>
            <a:prstGeom prst="rect">
              <a:avLst/>
            </a:prstGeom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Repository</a:t>
              </a:r>
            </a:p>
          </p:txBody>
        </p:sp>
        <p:sp>
          <p:nvSpPr>
            <p:cNvPr id="32" name="Rectangle: Single Corner Snipped 31">
              <a:extLst>
                <a:ext uri="{FF2B5EF4-FFF2-40B4-BE49-F238E27FC236}">
                  <a16:creationId xmlns:a16="http://schemas.microsoft.com/office/drawing/2014/main" id="{446B3DC9-4844-4957-8732-9AE0AF7236B4}"/>
                </a:ext>
              </a:extLst>
            </p:cNvPr>
            <p:cNvSpPr/>
            <p:nvPr/>
          </p:nvSpPr>
          <p:spPr>
            <a:xfrm>
              <a:off x="2617805" y="648174"/>
              <a:ext cx="1481907" cy="455611"/>
            </a:xfrm>
            <a:prstGeom prst="snip1Rect">
              <a:avLst/>
            </a:prstGeom>
          </p:spPr>
          <p:style>
            <a:lnRef idx="2">
              <a:schemeClr val="accent5">
                <a:shade val="50%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Commands</a:t>
              </a:r>
            </a:p>
          </p:txBody>
        </p:sp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953DEF0A-57DB-4ED2-808F-3DB56DC55497}"/>
                </a:ext>
              </a:extLst>
            </p:cNvPr>
            <p:cNvSpPr/>
            <p:nvPr/>
          </p:nvSpPr>
          <p:spPr>
            <a:xfrm>
              <a:off x="2829835" y="786254"/>
              <a:ext cx="1481907" cy="455611"/>
            </a:xfrm>
            <a:prstGeom prst="snip1Rect">
              <a:avLst/>
            </a:prstGeom>
          </p:spPr>
          <p:style>
            <a:lnRef idx="2">
              <a:schemeClr val="accent5">
                <a:shade val="50%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Commands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193F4B-46E6-4BCC-84A8-ABCB37725366}"/>
                </a:ext>
              </a:extLst>
            </p:cNvPr>
            <p:cNvSpPr txBox="1"/>
            <p:nvPr/>
          </p:nvSpPr>
          <p:spPr>
            <a:xfrm>
              <a:off x="3104422" y="2920387"/>
              <a:ext cx="218761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600" dirty="0"/>
                <a:t>Load aggregate from repository</a:t>
              </a:r>
            </a:p>
            <a:p>
              <a:pPr marL="342900" indent="-342900">
                <a:buAutoNum type="arabicPeriod"/>
              </a:pPr>
              <a:r>
                <a:rPr lang="en-US" sz="1600" dirty="0"/>
                <a:t>Validate / mutate</a:t>
              </a:r>
            </a:p>
            <a:p>
              <a:pPr marL="342900" indent="-342900">
                <a:buAutoNum type="arabicPeriod"/>
              </a:pPr>
              <a:r>
                <a:rPr lang="en-US" sz="1600" dirty="0"/>
                <a:t>Save changes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593446C-AC68-49D4-9D65-BB1069F235FD}"/>
              </a:ext>
            </a:extLst>
          </p:cNvPr>
          <p:cNvCxnSpPr/>
          <p:nvPr/>
        </p:nvCxnSpPr>
        <p:spPr>
          <a:xfrm>
            <a:off x="6209819" y="162046"/>
            <a:ext cx="0" cy="6458673"/>
          </a:xfrm>
          <a:prstGeom prst="line">
            <a:avLst/>
          </a:prstGeom>
          <a:ln w="571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D8188BC-7F7F-43F2-AFAC-012E26F00EDB}"/>
              </a:ext>
            </a:extLst>
          </p:cNvPr>
          <p:cNvGrpSpPr/>
          <p:nvPr/>
        </p:nvGrpSpPr>
        <p:grpSpPr>
          <a:xfrm>
            <a:off x="7204267" y="636609"/>
            <a:ext cx="4996126" cy="6248742"/>
            <a:chOff x="7204267" y="636609"/>
            <a:chExt cx="4996126" cy="624874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FD1D7A-5E81-404C-BF14-2602C3B625AF}"/>
                </a:ext>
              </a:extLst>
            </p:cNvPr>
            <p:cNvSpPr txBox="1"/>
            <p:nvPr/>
          </p:nvSpPr>
          <p:spPr>
            <a:xfrm>
              <a:off x="9438901" y="3260610"/>
              <a:ext cx="11931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Direct access to the data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655982A-4C15-4B09-B15B-F285F5AE3375}"/>
                </a:ext>
              </a:extLst>
            </p:cNvPr>
            <p:cNvGrpSpPr/>
            <p:nvPr/>
          </p:nvGrpSpPr>
          <p:grpSpPr>
            <a:xfrm>
              <a:off x="7204267" y="636609"/>
              <a:ext cx="4996126" cy="6248742"/>
              <a:chOff x="7204267" y="636609"/>
              <a:chExt cx="4996126" cy="6248742"/>
            </a:xfrm>
          </p:grpSpPr>
          <p:sp>
            <p:nvSpPr>
              <p:cNvPr id="10" name="Rectangle: Single Corner Snipped 9">
                <a:extLst>
                  <a:ext uri="{FF2B5EF4-FFF2-40B4-BE49-F238E27FC236}">
                    <a16:creationId xmlns:a16="http://schemas.microsoft.com/office/drawing/2014/main" id="{5B42B9E5-086F-408B-BAE2-706B49675784}"/>
                  </a:ext>
                </a:extLst>
              </p:cNvPr>
              <p:cNvSpPr/>
              <p:nvPr/>
            </p:nvSpPr>
            <p:spPr>
              <a:xfrm>
                <a:off x="7386580" y="636609"/>
                <a:ext cx="1271283" cy="410902"/>
              </a:xfrm>
              <a:prstGeom prst="snip1Rect">
                <a:avLst/>
              </a:prstGeom>
            </p:spPr>
            <p:style>
              <a:lnRef idx="2">
                <a:schemeClr val="accent4">
                  <a:shade val="50%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Queries</a:t>
                </a:r>
              </a:p>
            </p:txBody>
          </p:sp>
          <p:sp>
            <p:nvSpPr>
              <p:cNvPr id="34" name="Rectangle: Single Corner Snipped 33">
                <a:extLst>
                  <a:ext uri="{FF2B5EF4-FFF2-40B4-BE49-F238E27FC236}">
                    <a16:creationId xmlns:a16="http://schemas.microsoft.com/office/drawing/2014/main" id="{A92545DA-F406-4491-98E0-CBD3F04F9180}"/>
                  </a:ext>
                </a:extLst>
              </p:cNvPr>
              <p:cNvSpPr/>
              <p:nvPr/>
            </p:nvSpPr>
            <p:spPr>
              <a:xfrm>
                <a:off x="7538980" y="789009"/>
                <a:ext cx="1271283" cy="410902"/>
              </a:xfrm>
              <a:prstGeom prst="snip1Rect">
                <a:avLst/>
              </a:prstGeom>
            </p:spPr>
            <p:style>
              <a:lnRef idx="2">
                <a:schemeClr val="accent4">
                  <a:shade val="50%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Queries</a:t>
                </a:r>
              </a:p>
            </p:txBody>
          </p:sp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5E9ED13E-BB51-4379-AD0A-A970E267DD0B}"/>
                  </a:ext>
                </a:extLst>
              </p:cNvPr>
              <p:cNvSpPr/>
              <p:nvPr/>
            </p:nvSpPr>
            <p:spPr>
              <a:xfrm>
                <a:off x="7706485" y="871466"/>
                <a:ext cx="1271283" cy="410902"/>
              </a:xfrm>
              <a:prstGeom prst="snip1Rect">
                <a:avLst/>
              </a:prstGeom>
            </p:spPr>
            <p:style>
              <a:lnRef idx="2">
                <a:schemeClr val="accent4">
                  <a:shade val="50%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Queries</a:t>
                </a:r>
              </a:p>
            </p:txBody>
          </p:sp>
          <p:sp>
            <p:nvSpPr>
              <p:cNvPr id="40" name="Flowchart: Magnetic Disk 39">
                <a:extLst>
                  <a:ext uri="{FF2B5EF4-FFF2-40B4-BE49-F238E27FC236}">
                    <a16:creationId xmlns:a16="http://schemas.microsoft.com/office/drawing/2014/main" id="{D6DDD4A1-D10E-4E6E-B964-DE0C546712BA}"/>
                  </a:ext>
                </a:extLst>
              </p:cNvPr>
              <p:cNvSpPr/>
              <p:nvPr/>
            </p:nvSpPr>
            <p:spPr>
              <a:xfrm>
                <a:off x="7823244" y="5972192"/>
                <a:ext cx="834619" cy="913159"/>
              </a:xfrm>
              <a:prstGeom prst="flowChartMagneticDisk">
                <a:avLst/>
              </a:prstGeom>
            </p:spPr>
            <p:style>
              <a:lnRef idx="2">
                <a:schemeClr val="accent3">
                  <a:shade val="50%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C96DEF0-19A0-4EEC-B0B4-265309CAC4C7}"/>
                  </a:ext>
                </a:extLst>
              </p:cNvPr>
              <p:cNvSpPr/>
              <p:nvPr/>
            </p:nvSpPr>
            <p:spPr>
              <a:xfrm>
                <a:off x="7204267" y="1518193"/>
                <a:ext cx="2187615" cy="4162743"/>
              </a:xfrm>
              <a:prstGeom prst="rect">
                <a:avLst/>
              </a:prstGeom>
            </p:spPr>
            <p:style>
              <a:lnRef idx="2">
                <a:schemeClr val="accent2">
                  <a:shade val="50%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Query Handler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DDAA429-E165-4CEF-97ED-3F47C7786E4E}"/>
                  </a:ext>
                </a:extLst>
              </p:cNvPr>
              <p:cNvSpPr txBox="1"/>
              <p:nvPr/>
            </p:nvSpPr>
            <p:spPr>
              <a:xfrm>
                <a:off x="8657863" y="6028178"/>
                <a:ext cx="509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*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E41FADC-4786-41D6-B2B5-D90E868542D0}"/>
                  </a:ext>
                </a:extLst>
              </p:cNvPr>
              <p:cNvSpPr txBox="1"/>
              <p:nvPr/>
            </p:nvSpPr>
            <p:spPr>
              <a:xfrm>
                <a:off x="9391882" y="6359109"/>
                <a:ext cx="28085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* </a:t>
                </a:r>
                <a:r>
                  <a:rPr lang="en-US" sz="1200" dirty="0"/>
                  <a:t>Maybe same as primary, maybe totally different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539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D98723-56B5-4D55-9846-1896D913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129"/>
            <a:ext cx="5334462" cy="16384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37F255-3FEA-4D68-AED5-669AA00D7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113" y="902482"/>
            <a:ext cx="8047417" cy="56316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1687BF-78E5-4831-B624-243484D6977B}"/>
              </a:ext>
            </a:extLst>
          </p:cNvPr>
          <p:cNvGrpSpPr/>
          <p:nvPr/>
        </p:nvGrpSpPr>
        <p:grpSpPr>
          <a:xfrm>
            <a:off x="309567" y="680740"/>
            <a:ext cx="2252658" cy="1992609"/>
            <a:chOff x="8961789" y="2252770"/>
            <a:chExt cx="2252658" cy="19926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1BAD3E-D7E6-41E3-8501-BECD9807BD7B}"/>
                </a:ext>
              </a:extLst>
            </p:cNvPr>
            <p:cNvSpPr txBox="1"/>
            <p:nvPr/>
          </p:nvSpPr>
          <p:spPr>
            <a:xfrm>
              <a:off x="8961789" y="2252770"/>
              <a:ext cx="22526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Expose only </a:t>
              </a:r>
              <a:r>
                <a:rPr lang="en-US" sz="2400" b="1" dirty="0">
                  <a:solidFill>
                    <a:srgbClr val="4472C4"/>
                  </a:solidFill>
                  <a:latin typeface="Lucida Handwriting" panose="03010101010101010101" pitchFamily="66" charset="0"/>
                </a:rPr>
                <a:t>Aggregates</a:t>
              </a:r>
              <a:endParaRPr lang="en-US" sz="2400" dirty="0">
                <a:solidFill>
                  <a:srgbClr val="4472C4"/>
                </a:solidFill>
                <a:latin typeface="Lucida Handwriting" panose="03010101010101010101" pitchFamily="66" charset="0"/>
              </a:endParaRPr>
            </a:p>
          </p:txBody>
        </p: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0E3C8DC3-AEC3-471C-A8BC-645240637029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rot="16200000" flipH="1">
              <a:off x="9664572" y="3507313"/>
              <a:ext cx="1161612" cy="31452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bg1">
                  <a:lumMod val="50%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119D81-020F-499D-9306-1A6A6E5F3ED4}"/>
              </a:ext>
            </a:extLst>
          </p:cNvPr>
          <p:cNvSpPr txBox="1"/>
          <p:nvPr/>
        </p:nvSpPr>
        <p:spPr>
          <a:xfrm>
            <a:off x="371474" y="219075"/>
            <a:ext cx="4333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Write </a:t>
            </a:r>
            <a:r>
              <a:rPr lang="en-US" sz="2400" dirty="0"/>
              <a:t>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F2F20-D608-4EE1-B1DE-E77BF40DE147}"/>
              </a:ext>
            </a:extLst>
          </p:cNvPr>
          <p:cNvSpPr txBox="1"/>
          <p:nvPr/>
        </p:nvSpPr>
        <p:spPr>
          <a:xfrm>
            <a:off x="6429374" y="249882"/>
            <a:ext cx="4333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Read </a:t>
            </a:r>
            <a:r>
              <a:rPr lang="en-US" sz="2400" dirty="0"/>
              <a:t>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9697C3-043C-43B7-9F55-D3BA360E0BB3}"/>
              </a:ext>
            </a:extLst>
          </p:cNvPr>
          <p:cNvGrpSpPr/>
          <p:nvPr/>
        </p:nvGrpSpPr>
        <p:grpSpPr>
          <a:xfrm>
            <a:off x="85827" y="3295650"/>
            <a:ext cx="2200170" cy="1139751"/>
            <a:chOff x="8699844" y="1209962"/>
            <a:chExt cx="1512661" cy="10414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0CCD33-E910-4323-9C5A-5BF92D7FE915}"/>
                </a:ext>
              </a:extLst>
            </p:cNvPr>
            <p:cNvSpPr txBox="1"/>
            <p:nvPr/>
          </p:nvSpPr>
          <p:spPr>
            <a:xfrm>
              <a:off x="8699844" y="1829583"/>
              <a:ext cx="1512661" cy="421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Allow edits</a:t>
              </a:r>
              <a:endParaRPr lang="en-US" sz="2400" dirty="0">
                <a:solidFill>
                  <a:srgbClr val="4472C4"/>
                </a:solidFill>
                <a:latin typeface="Lucida Handwriting" panose="03010101010101010101" pitchFamily="66" charset="0"/>
              </a:endParaRPr>
            </a:p>
          </p:txBody>
        </p: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42E4E831-A069-4ACE-B7A7-72DA5812E1BE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rot="5400000" flipH="1" flipV="1">
              <a:off x="9232298" y="1433839"/>
              <a:ext cx="619621" cy="17186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bg1">
                  <a:lumMod val="50%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9D252E-7F8C-4857-BC46-EF183FCB0A13}"/>
              </a:ext>
            </a:extLst>
          </p:cNvPr>
          <p:cNvGrpSpPr/>
          <p:nvPr/>
        </p:nvGrpSpPr>
        <p:grpSpPr>
          <a:xfrm>
            <a:off x="3087475" y="5878958"/>
            <a:ext cx="3085871" cy="655192"/>
            <a:chOff x="8687533" y="2079789"/>
            <a:chExt cx="2121598" cy="59870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875725-E268-4CB0-BD4D-EF2380B5303D}"/>
                </a:ext>
              </a:extLst>
            </p:cNvPr>
            <p:cNvSpPr txBox="1"/>
            <p:nvPr/>
          </p:nvSpPr>
          <p:spPr>
            <a:xfrm>
              <a:off x="8687533" y="2256630"/>
              <a:ext cx="1512661" cy="421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Lucida Handwriting" panose="03010101010101010101" pitchFamily="66" charset="0"/>
                </a:rPr>
                <a:t>Read-only</a:t>
              </a:r>
              <a:endParaRPr lang="en-US" sz="2400" dirty="0">
                <a:solidFill>
                  <a:srgbClr val="C00000"/>
                </a:solidFill>
                <a:latin typeface="Lucida Handwriting" panose="03010101010101010101" pitchFamily="66" charset="0"/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A0A618DB-BFB3-4E2B-8EF9-BCD0827FDD91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10200195" y="2079789"/>
              <a:ext cx="608936" cy="387771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bg1">
                  <a:lumMod val="50%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DDBF29-164A-4D25-88C1-2EA40C4D4FDA}"/>
              </a:ext>
            </a:extLst>
          </p:cNvPr>
          <p:cNvGrpSpPr/>
          <p:nvPr/>
        </p:nvGrpSpPr>
        <p:grpSpPr>
          <a:xfrm>
            <a:off x="2057465" y="4204568"/>
            <a:ext cx="4724334" cy="1771154"/>
            <a:chOff x="8216021" y="2242380"/>
            <a:chExt cx="3248076" cy="161844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0263120-A385-4B62-A07D-BF8A127841AC}"/>
                </a:ext>
              </a:extLst>
            </p:cNvPr>
            <p:cNvSpPr txBox="1"/>
            <p:nvPr/>
          </p:nvSpPr>
          <p:spPr>
            <a:xfrm>
              <a:off x="8216021" y="2426501"/>
              <a:ext cx="2220814" cy="1434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Expose </a:t>
              </a:r>
              <a:r>
                <a:rPr lang="en-US" sz="2400" b="1" dirty="0">
                  <a:solidFill>
                    <a:srgbClr val="C00000"/>
                  </a:solidFill>
                  <a:latin typeface="Lucida Handwriting" panose="03010101010101010101" pitchFamily="66" charset="0"/>
                </a:rPr>
                <a:t>projections, </a:t>
              </a:r>
              <a:r>
                <a:rPr lang="en-US" sz="2400" b="1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DTOs</a:t>
              </a:r>
              <a:r>
                <a:rPr lang="en-US" sz="2400" b="1" dirty="0">
                  <a:solidFill>
                    <a:srgbClr val="C00000"/>
                  </a:solidFill>
                  <a:latin typeface="Lucida Handwriting" panose="03010101010101010101" pitchFamily="66" charset="0"/>
                </a:rPr>
                <a:t> tailored </a:t>
              </a:r>
              <a:r>
                <a:rPr lang="en-US" sz="2400" b="1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for the </a:t>
              </a:r>
              <a:r>
                <a:rPr lang="en-US" sz="2400" b="1" dirty="0">
                  <a:solidFill>
                    <a:srgbClr val="C00000"/>
                  </a:solidFill>
                  <a:latin typeface="Lucida Handwriting" panose="03010101010101010101" pitchFamily="66" charset="0"/>
                </a:rPr>
                <a:t>view</a:t>
              </a:r>
              <a:endParaRPr lang="en-US" sz="2400" dirty="0">
                <a:solidFill>
                  <a:srgbClr val="C00000"/>
                </a:solidFill>
                <a:latin typeface="Lucida Handwriting" panose="03010101010101010101" pitchFamily="66" charset="0"/>
              </a:endParaRP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14C2C351-D2B2-40F5-AFE2-2B954986362B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V="1">
              <a:off x="10436835" y="2242380"/>
              <a:ext cx="1027262" cy="901283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bg1">
                  <a:lumMod val="50%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90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96FD-37ED-4319-A0B3-97DAFB8F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/>
          <a:lstStyle/>
          <a:p>
            <a:r>
              <a:rPr lang="en-US" dirty="0"/>
              <a:t>Status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70E1C-E178-4807-A7CF-1696DB9B1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48774"/>
            <a:ext cx="5181600" cy="4351338"/>
          </a:xfrm>
        </p:spPr>
        <p:txBody>
          <a:bodyPr>
            <a:normAutofit fontScale="92.5%" lnSpcReduction="10%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Good enough for now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Decoupled</a:t>
            </a:r>
          </a:p>
          <a:p>
            <a:r>
              <a:rPr lang="en-US" dirty="0"/>
              <a:t>Testable</a:t>
            </a:r>
          </a:p>
          <a:p>
            <a:r>
              <a:rPr lang="en-US" dirty="0"/>
              <a:t>Easy to know where functionality should live</a:t>
            </a:r>
          </a:p>
          <a:p>
            <a:r>
              <a:rPr lang="en-US" dirty="0"/>
              <a:t>Explicit models and methods</a:t>
            </a:r>
          </a:p>
          <a:p>
            <a:r>
              <a:rPr lang="en-US" dirty="0"/>
              <a:t>Clean encapsulation</a:t>
            </a:r>
          </a:p>
          <a:p>
            <a:r>
              <a:rPr lang="en-US" dirty="0"/>
              <a:t>Meaningful names</a:t>
            </a:r>
          </a:p>
          <a:p>
            <a:r>
              <a:rPr lang="en-US" dirty="0"/>
              <a:t>Correct writes</a:t>
            </a:r>
          </a:p>
          <a:p>
            <a:r>
              <a:rPr lang="en-US" dirty="0"/>
              <a:t>Fast Reads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C3186-A74C-4626-BAFD-BF5A3F76A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882" y="1176617"/>
            <a:ext cx="7207624" cy="450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4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F78E-E813-4BFE-B50E-12C4774D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7258-0DD0-4478-98FC-06849B2B33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Smoothly introduce DDD concepts</a:t>
            </a:r>
          </a:p>
          <a:p>
            <a:pPr lvl="1"/>
            <a:r>
              <a:rPr lang="en-US" dirty="0"/>
              <a:t>Failing is learning</a:t>
            </a:r>
          </a:p>
          <a:p>
            <a:pPr lvl="1"/>
            <a:r>
              <a:rPr lang="en-US" dirty="0"/>
              <a:t>Watch out for smells</a:t>
            </a:r>
          </a:p>
          <a:p>
            <a:pPr lvl="1"/>
            <a:r>
              <a:rPr lang="en-US" dirty="0"/>
              <a:t>Continuously improve</a:t>
            </a:r>
          </a:p>
          <a:p>
            <a:r>
              <a:rPr lang="en-US" dirty="0"/>
              <a:t>The right tool for the right job</a:t>
            </a:r>
          </a:p>
          <a:p>
            <a:r>
              <a:rPr lang="en-US" dirty="0"/>
              <a:t>Context is 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4C1E87-8937-4F60-B36A-2D989E3AE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4" y="547619"/>
            <a:ext cx="4394106" cy="5762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94AF7C-AA91-4A7C-BFAA-FDEC34174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3908186"/>
            <a:ext cx="43338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B061-3341-4201-894F-3FCC915B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136B5-B144-4F41-84D6-C38FEB19E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DF00F1-D745-4DB5-8485-74E916C55257}"/>
              </a:ext>
            </a:extLst>
          </p:cNvPr>
          <p:cNvSpPr/>
          <p:nvPr/>
        </p:nvSpPr>
        <p:spPr>
          <a:xfrm>
            <a:off x="664027" y="260953"/>
            <a:ext cx="3984172" cy="1224189"/>
          </a:xfrm>
          <a:prstGeom prst="roundRect">
            <a:avLst/>
          </a:prstGeom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E-commerce site</a:t>
            </a:r>
          </a:p>
          <a:p>
            <a:pPr algn="ctr"/>
            <a:r>
              <a:rPr lang="en-US" dirty="0"/>
              <a:t>ASP.NET / C#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F4D70B-BE7D-4F63-93EC-505BD4070BAC}"/>
              </a:ext>
            </a:extLst>
          </p:cNvPr>
          <p:cNvSpPr/>
          <p:nvPr/>
        </p:nvSpPr>
        <p:spPr>
          <a:xfrm>
            <a:off x="7467601" y="258082"/>
            <a:ext cx="3984172" cy="1325563"/>
          </a:xfrm>
          <a:prstGeom prst="roundRect">
            <a:avLst/>
          </a:prstGeom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Back-office site</a:t>
            </a:r>
          </a:p>
          <a:p>
            <a:pPr algn="ctr"/>
            <a:r>
              <a:rPr lang="en-US" dirty="0"/>
              <a:t>“classic” ASP / </a:t>
            </a:r>
            <a:r>
              <a:rPr lang="en-US" dirty="0" err="1"/>
              <a:t>VbScript</a:t>
            </a:r>
            <a:endParaRPr lang="en-US" dirty="0"/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52703461-B3D3-4085-A9EB-86BF9613076B}"/>
              </a:ext>
            </a:extLst>
          </p:cNvPr>
          <p:cNvSpPr/>
          <p:nvPr/>
        </p:nvSpPr>
        <p:spPr>
          <a:xfrm>
            <a:off x="3494315" y="2951544"/>
            <a:ext cx="5965372" cy="3320693"/>
          </a:xfrm>
          <a:prstGeom prst="flowChartMagneticDisk">
            <a:avLst/>
          </a:prstGeom>
        </p:spPr>
        <p:style>
          <a:lnRef idx="2">
            <a:schemeClr val="accent3">
              <a:shade val="50%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</a:p>
          <a:p>
            <a:pPr algn="ctr"/>
            <a:r>
              <a:rPr lang="en-US" dirty="0"/>
              <a:t>Tables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4A3C2E00-FC26-4C6E-8676-F0469F92B726}"/>
              </a:ext>
            </a:extLst>
          </p:cNvPr>
          <p:cNvSpPr/>
          <p:nvPr/>
        </p:nvSpPr>
        <p:spPr>
          <a:xfrm>
            <a:off x="3494315" y="2626657"/>
            <a:ext cx="5965372" cy="1563378"/>
          </a:xfrm>
          <a:prstGeom prst="flowChartMagneticDisk">
            <a:avLst/>
          </a:prstGeom>
        </p:spPr>
        <p:style>
          <a:lnRef idx="2">
            <a:schemeClr val="accent5">
              <a:shade val="50%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Stored Procedures</a:t>
            </a:r>
          </a:p>
          <a:p>
            <a:pPr algn="ctr"/>
            <a:r>
              <a:rPr lang="en-US" dirty="0"/>
              <a:t>T-SQL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1748AA-3FAE-47C2-8BA6-48C1DD8EA9FA}"/>
              </a:ext>
            </a:extLst>
          </p:cNvPr>
          <p:cNvCxnSpPr>
            <a:stCxn id="4" idx="2"/>
          </p:cNvCxnSpPr>
          <p:nvPr/>
        </p:nvCxnSpPr>
        <p:spPr>
          <a:xfrm>
            <a:off x="2656113" y="1485142"/>
            <a:ext cx="2170530" cy="11415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41CCB-083C-4566-8893-269F9C5EEE08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7646045" y="1583645"/>
            <a:ext cx="1813642" cy="10430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9438D62-AD37-4175-A887-E3C04F21C103}"/>
              </a:ext>
            </a:extLst>
          </p:cNvPr>
          <p:cNvGrpSpPr/>
          <p:nvPr/>
        </p:nvGrpSpPr>
        <p:grpSpPr>
          <a:xfrm>
            <a:off x="324089" y="104173"/>
            <a:ext cx="11493663" cy="6353978"/>
            <a:chOff x="324089" y="138897"/>
            <a:chExt cx="11493663" cy="6353978"/>
          </a:xfr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44969F0-9447-4891-80B8-01916ED78515}"/>
                </a:ext>
              </a:extLst>
            </p:cNvPr>
            <p:cNvSpPr/>
            <p:nvPr/>
          </p:nvSpPr>
          <p:spPr>
            <a:xfrm>
              <a:off x="324091" y="138897"/>
              <a:ext cx="11493661" cy="1285696"/>
            </a:xfrm>
            <a:prstGeom prst="roundRect">
              <a:avLst/>
            </a:prstGeom>
            <a:solidFill>
              <a:schemeClr val="accent6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PRESENTATION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571AE46-06E4-49AB-8349-183329F1B137}"/>
                </a:ext>
              </a:extLst>
            </p:cNvPr>
            <p:cNvSpPr/>
            <p:nvPr/>
          </p:nvSpPr>
          <p:spPr>
            <a:xfrm>
              <a:off x="324090" y="1424593"/>
              <a:ext cx="11493661" cy="2777569"/>
            </a:xfrm>
            <a:prstGeom prst="roundRect">
              <a:avLst/>
            </a:prstGeom>
            <a:solidFill>
              <a:schemeClr val="accent5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BUSINESS LOGIC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7E49527-8BA7-4B7F-9FF7-1A3B84B304D2}"/>
                </a:ext>
              </a:extLst>
            </p:cNvPr>
            <p:cNvSpPr/>
            <p:nvPr/>
          </p:nvSpPr>
          <p:spPr>
            <a:xfrm>
              <a:off x="324089" y="4202162"/>
              <a:ext cx="11493661" cy="2290713"/>
            </a:xfrm>
            <a:prstGeom prst="roundRect">
              <a:avLst/>
            </a:prstGeom>
            <a:solidFill>
              <a:schemeClr val="accent3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40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C4D9-43D9-439A-A5DB-1BCA07A2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202AA-94B8-4450-B223-4E9DA1402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3458" y="1825625"/>
            <a:ext cx="564844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important concepts I left out :</a:t>
            </a:r>
          </a:p>
          <a:p>
            <a:r>
              <a:rPr lang="en-US" dirty="0"/>
              <a:t>Value Objects</a:t>
            </a:r>
          </a:p>
          <a:p>
            <a:r>
              <a:rPr lang="en-US" dirty="0"/>
              <a:t>Bounded Contexts</a:t>
            </a:r>
          </a:p>
          <a:p>
            <a:r>
              <a:rPr lang="en-US" dirty="0"/>
              <a:t>Ubiquitous Language</a:t>
            </a:r>
          </a:p>
          <a:p>
            <a:r>
              <a:rPr lang="en-US" dirty="0"/>
              <a:t>Domain Events</a:t>
            </a:r>
          </a:p>
          <a:p>
            <a:r>
              <a:rPr lang="en-US" dirty="0"/>
              <a:t>Context Mapping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9F2C5E-EC4A-44E4-AE7D-2B44C453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34412"/>
            <a:ext cx="2998302" cy="3966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970437-0471-4682-9C1C-B0BD54070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758" y="2210081"/>
            <a:ext cx="2905741" cy="3966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07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9E120B-61D1-4BDB-94BD-CDE2FDBCF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1949" y="0"/>
            <a:ext cx="15895898" cy="5960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3E4534-6738-483A-BC70-2E4CC13854F2}"/>
              </a:ext>
            </a:extLst>
          </p:cNvPr>
          <p:cNvSpPr txBox="1"/>
          <p:nvPr/>
        </p:nvSpPr>
        <p:spPr>
          <a:xfrm>
            <a:off x="2511552" y="6027003"/>
            <a:ext cx="5974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472C4"/>
                </a:solidFill>
                <a:latin typeface="Lucida Handwriting" panose="03010101010101010101" pitchFamily="66" charset="0"/>
              </a:rPr>
              <a:t>Thanks for listening !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Questions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EF7DF1-3D07-4959-8383-DFF91A7D669A}"/>
              </a:ext>
            </a:extLst>
          </p:cNvPr>
          <p:cNvSpPr txBox="1"/>
          <p:nvPr/>
        </p:nvSpPr>
        <p:spPr>
          <a:xfrm>
            <a:off x="8767482" y="6320118"/>
            <a:ext cx="306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%"/>
                  </a:schemeClr>
                </a:solidFill>
              </a:rPr>
              <a:t>Thibaud Desodt </a:t>
            </a:r>
            <a:r>
              <a:rPr lang="en-US" dirty="0">
                <a:solidFill>
                  <a:schemeClr val="bg1">
                    <a:lumMod val="50%"/>
                  </a:schemeClr>
                </a:solidFill>
              </a:rPr>
              <a:t>- @</a:t>
            </a:r>
            <a:r>
              <a:rPr lang="en-US" dirty="0" err="1">
                <a:solidFill>
                  <a:schemeClr val="bg1">
                    <a:lumMod val="50%"/>
                  </a:schemeClr>
                </a:solidFill>
              </a:rPr>
              <a:t>tsimbalar</a:t>
            </a:r>
            <a:endParaRPr lang="en-US" dirty="0">
              <a:solidFill>
                <a:schemeClr val="bg1">
                  <a:lumMod val="50%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91762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66DE0-5816-422F-BB66-A49891B5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it was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1AC32-6AC9-41D4-862D-F5919A813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super pleasant</a:t>
            </a:r>
          </a:p>
          <a:p>
            <a:pPr lvl="1"/>
            <a:r>
              <a:rPr lang="en-US" dirty="0" err="1"/>
              <a:t>VbScript</a:t>
            </a:r>
            <a:endParaRPr lang="en-US" dirty="0"/>
          </a:p>
          <a:p>
            <a:pPr lvl="1"/>
            <a:r>
              <a:rPr lang="en-US" dirty="0"/>
              <a:t>T-SQL</a:t>
            </a:r>
          </a:p>
          <a:p>
            <a:r>
              <a:rPr lang="en-US" dirty="0"/>
              <a:t>Fragile</a:t>
            </a:r>
          </a:p>
          <a:p>
            <a:pPr lvl="1"/>
            <a:r>
              <a:rPr lang="en-US" dirty="0"/>
              <a:t>No automated tests</a:t>
            </a:r>
          </a:p>
          <a:p>
            <a:pPr lvl="1"/>
            <a:r>
              <a:rPr lang="en-US" dirty="0"/>
              <a:t>Tight coupling</a:t>
            </a:r>
          </a:p>
          <a:p>
            <a:pPr lvl="2"/>
            <a:r>
              <a:rPr lang="en-US" dirty="0"/>
              <a:t>Schema -&gt; Stored Procs -&gt; Website / admin site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09926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D4F6-3D95-4530-A18A-A4933BA23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but it worked “well enough”!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DDC50-3C4E-4875-8E64-544458793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 value</a:t>
            </a:r>
          </a:p>
          <a:p>
            <a:pPr lvl="1"/>
            <a:r>
              <a:rPr lang="en-US" dirty="0"/>
              <a:t>Happy customer</a:t>
            </a:r>
          </a:p>
          <a:p>
            <a:pPr lvl="1"/>
            <a:r>
              <a:rPr lang="en-US" dirty="0"/>
              <a:t>Fast delivery of features</a:t>
            </a:r>
          </a:p>
          <a:p>
            <a:pPr lvl="1"/>
            <a:r>
              <a:rPr lang="en-US" dirty="0"/>
              <a:t>Reasonable perf</a:t>
            </a:r>
          </a:p>
          <a:p>
            <a:r>
              <a:rPr lang="en-US" dirty="0"/>
              <a:t>Easy to work on</a:t>
            </a:r>
          </a:p>
          <a:p>
            <a:pPr lvl="1"/>
            <a:r>
              <a:rPr lang="en-US" dirty="0"/>
              <a:t>1 feature ≈ 1 stored procedure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8318A-9461-40DF-9CBD-2B25B6FF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76" y="1631950"/>
            <a:ext cx="4738687" cy="47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2293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8B3F6-1EA9-4891-B030-4BDED777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worked well ... in </a:t>
            </a:r>
            <a:r>
              <a:rPr lang="en-US" b="1" u="sng" dirty="0"/>
              <a:t>that</a:t>
            </a:r>
            <a:r>
              <a:rPr lang="en-US" dirty="0"/>
              <a:t>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64791-8294-4C20-99F8-8D77E2111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alone on project</a:t>
            </a:r>
          </a:p>
          <a:p>
            <a:r>
              <a:rPr lang="en-US" dirty="0"/>
              <a:t>Version 1 of the product</a:t>
            </a:r>
          </a:p>
          <a:p>
            <a:r>
              <a:rPr lang="en-US" dirty="0"/>
              <a:t>Well-defined requirements</a:t>
            </a:r>
          </a:p>
          <a:p>
            <a:r>
              <a:rPr lang="en-US" dirty="0"/>
              <a:t>Tight interactions with customer</a:t>
            </a:r>
          </a:p>
          <a:p>
            <a:r>
              <a:rPr lang="en-US" dirty="0"/>
              <a:t>Simple domain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B21B4-4D20-4245-938F-B9628FC93448}"/>
              </a:ext>
            </a:extLst>
          </p:cNvPr>
          <p:cNvSpPr txBox="1"/>
          <p:nvPr/>
        </p:nvSpPr>
        <p:spPr>
          <a:xfrm>
            <a:off x="2596448" y="5072153"/>
            <a:ext cx="5642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= ideal </a:t>
            </a:r>
            <a:r>
              <a:rPr lang="en-US" sz="2800" b="1" dirty="0">
                <a:solidFill>
                  <a:schemeClr val="accent6">
                    <a:lumMod val="75%"/>
                  </a:schemeClr>
                </a:solidFill>
                <a:latin typeface="Lucida Handwriting" panose="03010101010101010101" pitchFamily="66" charset="0"/>
              </a:rPr>
              <a:t>greenfield </a:t>
            </a:r>
            <a:r>
              <a:rPr lang="en-US" sz="28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1840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18D790A-99AF-4455-B8AA-114B05C1E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years later …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1D80D4-CB60-4947-8FB4-F7BA14B8E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approach, different context</a:t>
            </a:r>
          </a:p>
        </p:txBody>
      </p:sp>
    </p:spTree>
    <p:extLst>
      <p:ext uri="{BB962C8B-B14F-4D97-AF65-F5344CB8AC3E}">
        <p14:creationId xmlns:p14="http://schemas.microsoft.com/office/powerpoint/2010/main" val="3194679924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D4F6-3D95-4530-A18A-A4933BA23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DDC50-3C4E-4875-8E64-544458793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40,000+ employees company</a:t>
            </a:r>
          </a:p>
          <a:p>
            <a:r>
              <a:rPr lang="en-US" dirty="0"/>
              <a:t>100s of developers spread across the globe</a:t>
            </a:r>
          </a:p>
          <a:p>
            <a:r>
              <a:rPr lang="en-US" dirty="0"/>
              <a:t>Many different systems accessing the database(s)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69397"/>
      </p:ext>
    </p:extLst>
  </p:cSld>
  <p:clrMapOvr>
    <a:masterClrMapping/>
  </p:clrMapOvr>
</p:sld>
</file>

<file path=ppt/theme/theme1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23220</TotalTime>
  <Words>1568</Words>
  <Application>Microsoft Office PowerPoint</Application>
  <PresentationFormat>Widescreen</PresentationFormat>
  <Paragraphs>380</Paragraphs>
  <Slides>41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Ink Free</vt:lpstr>
      <vt:lpstr>Lucida Handwriting</vt:lpstr>
      <vt:lpstr>Office Theme</vt:lpstr>
      <vt:lpstr>From ddd  to DDD</vt:lpstr>
      <vt:lpstr>What this is about</vt:lpstr>
      <vt:lpstr>Where it all started</vt:lpstr>
      <vt:lpstr>PowerPoint Presentation</vt:lpstr>
      <vt:lpstr>And it was … </vt:lpstr>
      <vt:lpstr>… but it worked “well enough”!</vt:lpstr>
      <vt:lpstr>It worked well ... in that context</vt:lpstr>
      <vt:lpstr>A few years later … </vt:lpstr>
      <vt:lpstr>A different context</vt:lpstr>
      <vt:lpstr>PowerPoint Presentation</vt:lpstr>
      <vt:lpstr>PowerPoint Presentation</vt:lpstr>
      <vt:lpstr>PowerPoint Presentation</vt:lpstr>
      <vt:lpstr>Many issues</vt:lpstr>
      <vt:lpstr>the “solution” ….</vt:lpstr>
      <vt:lpstr>PowerPoint Presentation</vt:lpstr>
      <vt:lpstr>Moving away from database-driven</vt:lpstr>
      <vt:lpstr>Bringing the logic back to the code</vt:lpstr>
      <vt:lpstr>Bringing the logic back to the code</vt:lpstr>
      <vt:lpstr>PowerPoint Presentation</vt:lpstr>
      <vt:lpstr>PowerPoint Presentation</vt:lpstr>
      <vt:lpstr>Status</vt:lpstr>
      <vt:lpstr>Better layering</vt:lpstr>
      <vt:lpstr>Better layering</vt:lpstr>
      <vt:lpstr>Repository</vt:lpstr>
      <vt:lpstr>A “Service”</vt:lpstr>
      <vt:lpstr>Status</vt:lpstr>
      <vt:lpstr>Object graphs</vt:lpstr>
      <vt:lpstr>Object graphs</vt:lpstr>
      <vt:lpstr>More smells …</vt:lpstr>
      <vt:lpstr>Fighting the Anemic Domain Model</vt:lpstr>
      <vt:lpstr>Transaction Script -&gt; Application Service</vt:lpstr>
      <vt:lpstr>Methods on Domain Entities</vt:lpstr>
      <vt:lpstr>Status</vt:lpstr>
      <vt:lpstr>What about views ?</vt:lpstr>
      <vt:lpstr>Separating Reads and Writes</vt:lpstr>
      <vt:lpstr>PowerPoint Presentation</vt:lpstr>
      <vt:lpstr>PowerPoint Presentation</vt:lpstr>
      <vt:lpstr>Status</vt:lpstr>
      <vt:lpstr>Take aways</vt:lpstr>
      <vt:lpstr>Going further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Thibaud Desodt</dc:creator>
  <cp:lastModifiedBy>Thibaud Desodt</cp:lastModifiedBy>
  <cp:revision>151</cp:revision>
  <dcterms:created xsi:type="dcterms:W3CDTF">2018-08-09T05:37:43Z</dcterms:created>
  <dcterms:modified xsi:type="dcterms:W3CDTF">2018-12-12T17:52:54Z</dcterms:modified>
</cp:coreProperties>
</file>